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31"/>
  </p:notesMasterIdLst>
  <p:handoutMasterIdLst>
    <p:handoutMasterId r:id="rId32"/>
  </p:handoutMasterIdLst>
  <p:sldIdLst>
    <p:sldId id="447" r:id="rId5"/>
    <p:sldId id="448" r:id="rId6"/>
    <p:sldId id="449" r:id="rId7"/>
    <p:sldId id="372" r:id="rId8"/>
    <p:sldId id="435" r:id="rId9"/>
    <p:sldId id="441" r:id="rId10"/>
    <p:sldId id="401" r:id="rId11"/>
    <p:sldId id="408" r:id="rId12"/>
    <p:sldId id="443" r:id="rId13"/>
    <p:sldId id="410" r:id="rId14"/>
    <p:sldId id="412" r:id="rId15"/>
    <p:sldId id="438" r:id="rId16"/>
    <p:sldId id="420" r:id="rId17"/>
    <p:sldId id="450" r:id="rId18"/>
    <p:sldId id="451" r:id="rId19"/>
    <p:sldId id="452" r:id="rId20"/>
    <p:sldId id="459" r:id="rId21"/>
    <p:sldId id="453" r:id="rId22"/>
    <p:sldId id="454" r:id="rId23"/>
    <p:sldId id="455" r:id="rId24"/>
    <p:sldId id="456" r:id="rId25"/>
    <p:sldId id="457" r:id="rId26"/>
    <p:sldId id="458" r:id="rId27"/>
    <p:sldId id="460" r:id="rId28"/>
    <p:sldId id="436" r:id="rId29"/>
    <p:sldId id="461" r:id="rId3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24" autoAdjust="0"/>
  </p:normalViewPr>
  <p:slideViewPr>
    <p:cSldViewPr snapToGrid="0" snapToObjects="1">
      <p:cViewPr varScale="1">
        <p:scale>
          <a:sx n="84" d="100"/>
          <a:sy n="84" d="100"/>
        </p:scale>
        <p:origin x="9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08E5D5A-1082-4FBE-A115-F2A71EE047DD}" type="datetimeFigureOut">
              <a:rPr lang="en-US" altLang="pt-PT"/>
              <a:pPr>
                <a:defRPr/>
              </a:pPr>
              <a:t>7/4/2017</a:t>
            </a:fld>
            <a:endParaRPr lang="en-US" alt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3BD374-2776-42EA-A73F-CA33C60E1561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181100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5A976D7-0035-4164-8B40-A888907B2484}" type="datetimeFigureOut">
              <a:rPr lang="en-US" altLang="pt-PT"/>
              <a:pPr>
                <a:defRPr/>
              </a:pPr>
              <a:t>7/4/2017</a:t>
            </a:fld>
            <a:endParaRPr lang="en-US" alt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pt-PT" noProof="0" smtClean="0"/>
              <a:t>Click to edit Master text styles</a:t>
            </a:r>
          </a:p>
          <a:p>
            <a:pPr lvl="1"/>
            <a:r>
              <a:rPr lang="ga-IE" altLang="pt-PT" noProof="0" smtClean="0"/>
              <a:t>Second level</a:t>
            </a:r>
          </a:p>
          <a:p>
            <a:pPr lvl="2"/>
            <a:r>
              <a:rPr lang="ga-IE" altLang="pt-PT" noProof="0" smtClean="0"/>
              <a:t>Third level</a:t>
            </a:r>
          </a:p>
          <a:p>
            <a:pPr lvl="3"/>
            <a:r>
              <a:rPr lang="ga-IE" altLang="pt-PT" noProof="0" smtClean="0"/>
              <a:t>Fourth level</a:t>
            </a:r>
          </a:p>
          <a:p>
            <a:pPr lvl="4"/>
            <a:r>
              <a:rPr lang="ga-IE" altLang="pt-PT" noProof="0" smtClean="0"/>
              <a:t>Fifth level</a:t>
            </a:r>
            <a:endParaRPr lang="en-US" altLang="pt-P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8C137D9-81CF-49B3-8ACC-447A6F7110E8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639625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9E74EC6-80CB-4760-887D-4E99B1EEDB51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021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D5F7343-569F-4801-9225-F8C62F0C4D22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9065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16C707C-46B1-4F01-87E0-108F0556D91E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549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161C8DC-C4B4-4BB8-9A81-F79C1EB4D4DD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198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805948E-8CBF-4A81-9B38-857CDCF5CAD2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8211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5B0DF26-A38F-4E8C-A164-D37C42F693C5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989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5B3B33D-7000-4F53-BEE0-4D0EBCA6ED16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1253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F948F85-35EA-4CB6-84FB-0A7DCE7CAAAD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8666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F6DEB2E-3188-439E-9D73-4F4C215A4F29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4641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096EF2A-F223-4CF3-BA27-B48570E22C7E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6120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C89610-6D3A-47E9-989A-BC62249C60F7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6011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EF2AD97-D100-49B7-BCCC-4275B32F5A57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3165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61F688-BF71-4E59-BA63-BAC0B618126D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26451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BA49362-D5CE-4D64-A298-F1C187ECA674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29585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7AD1356-BAD8-4A4D-AF87-5675B8C1EAA0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73309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4F6FF0D-6D17-45C5-8DFD-14FCCA16493F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1166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1E8C386-65AC-4DBF-B317-72AB5C71BA60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25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9168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CC58307-0E3E-4FEA-B29F-DE63C8F79D7B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26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0768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AC638F-8B12-417B-9285-EFAB8E0047D1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5616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48E0D71-373E-4D9C-AB9B-CD3DFAA8A36D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3861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CC34D37-589E-4B45-9D8F-96491E806100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0240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AD4E9FF-B659-423D-86F2-32EE5D3BD648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6514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6A89C38-7326-468D-B515-9C393747C7B2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0608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40B8FF5-5C3B-44A0-94A0-49A2340AD1A9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6713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0106537-A74B-4B9F-97BC-458CECB816D4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470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resentation_Template_Title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30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4AD3CB89-2739-4D40-B376-FE0090F5014B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77054460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5"/>
            <a:ext cx="8229600" cy="822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079500"/>
            <a:ext cx="8526463" cy="51625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F2DD22AC-41C9-4030-A774-FD2DE40033B4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84385000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21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resentation_Template_Innerpage_ne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69"/>
          <a:stretch>
            <a:fillRect/>
          </a:stretch>
        </p:blipFill>
        <p:spPr bwMode="auto">
          <a:xfrm>
            <a:off x="0" y="6321425"/>
            <a:ext cx="91440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0"/>
          <p:cNvPicPr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 smtClean="0"/>
              <a:t>Click to edit Master title style</a:t>
            </a:r>
            <a:endParaRPr lang="en-GB" altLang="pt-PT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PT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77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300"/>
        </a:spcBef>
        <a:spcAft>
          <a:spcPts val="600"/>
        </a:spcAft>
        <a:buFont typeface="Wingdings" panose="05000000000000000000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0" fontAlgn="base" hangingPunct="0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sevenzip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3850" y="3619500"/>
            <a:ext cx="8456613" cy="514350"/>
          </a:xfrm>
        </p:spPr>
        <p:txBody>
          <a:bodyPr/>
          <a:lstStyle/>
          <a:p>
            <a:pPr eaLnBrk="1" hangingPunct="1"/>
            <a:r>
              <a:rPr lang="en-US" altLang="pt-PT" dirty="0" smtClean="0">
                <a:ea typeface="ＭＳ Ｐゴシック" panose="020B0600070205080204" pitchFamily="34" charset="-128"/>
              </a:rPr>
              <a:t>Aula 8</a:t>
            </a:r>
          </a:p>
        </p:txBody>
      </p:sp>
      <p:sp>
        <p:nvSpPr>
          <p:cNvPr id="5123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altLang="pt-PT" dirty="0" err="1" smtClean="0"/>
              <a:t>Como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introduzir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no software?</a:t>
            </a:r>
            <a:endParaRPr lang="en-US" altLang="pt-PT" dirty="0" smtClean="0"/>
          </a:p>
        </p:txBody>
      </p:sp>
      <p:pic>
        <p:nvPicPr>
          <p:cNvPr id="4" name="Picture 3" descr="Resultado de imagem para logotipo d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31" y="433387"/>
            <a:ext cx="21590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31" y="1490662"/>
            <a:ext cx="37052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/>
              <a:t>Software HALT 3</a:t>
            </a:r>
            <a:endParaRPr lang="en-US" altLang="pt-PT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53824"/>
            <a:ext cx="8526463" cy="516255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altLang="pt-PT" b="1" dirty="0" smtClean="0">
                <a:ea typeface="ＭＳ Ｐゴシック" panose="020B0600070205080204" pitchFamily="34" charset="-128"/>
              </a:rPr>
              <a:t>NOTA IMPORTANTE: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1400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en-GB" altLang="pt-PT" dirty="0" smtClean="0">
                <a:ea typeface="ＭＳ Ｐゴシック" panose="020B0600070205080204" pitchFamily="34" charset="-128"/>
              </a:rPr>
              <a:t>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aplicação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HALT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só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pode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usada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para 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introdução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de dados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uma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única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unidade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(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seja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,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apenas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para um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único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número</a:t>
            </a:r>
            <a:r>
              <a:rPr lang="en-GB" altLang="pt-PT" dirty="0">
                <a:ea typeface="ＭＳ Ｐゴシック" panose="020B0600070205080204" pitchFamily="34" charset="-128"/>
              </a:rPr>
              <a:t> 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estudo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1400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en-GB" altLang="pt-PT" dirty="0" smtClean="0">
                <a:ea typeface="ＭＳ Ｐゴシック" panose="020B0600070205080204" pitchFamily="34" charset="-128"/>
              </a:rPr>
              <a:t>No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caso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responsável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​​pela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introdução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de dados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várias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unidades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 </a:t>
            </a:r>
          </a:p>
          <a:p>
            <a:pPr marL="857250" lvl="1" indent="-457200">
              <a:lnSpc>
                <a:spcPct val="80000"/>
              </a:lnSpc>
              <a:buFont typeface="Calibri" panose="020F0502020204030204" pitchFamily="34" charset="0"/>
              <a:buAutoNum type="arabicPeriod"/>
              <a:tabLst/>
            </a:pPr>
            <a:r>
              <a:rPr lang="en-US" altLang="pt-PT" sz="2400" dirty="0" err="1" smtClean="0">
                <a:ea typeface="ＭＳ Ｐゴシック" panose="020B0600070205080204" pitchFamily="34" charset="-128"/>
              </a:rPr>
              <a:t>Crie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uma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nova pasta no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seu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computador</a:t>
            </a:r>
            <a:endParaRPr lang="en-GB" altLang="pt-PT" sz="2400" dirty="0" smtClean="0">
              <a:ea typeface="ＭＳ Ｐゴシック" panose="020B0600070205080204" pitchFamily="34" charset="-128"/>
            </a:endParaRPr>
          </a:p>
          <a:p>
            <a:pPr marL="857250" lvl="1" indent="-457200">
              <a:lnSpc>
                <a:spcPct val="80000"/>
              </a:lnSpc>
              <a:buFont typeface="Calibri" panose="020F0502020204030204" pitchFamily="34" charset="0"/>
              <a:buAutoNum type="arabicPeriod"/>
              <a:tabLst/>
            </a:pPr>
            <a:r>
              <a:rPr lang="en-US" altLang="pt-PT" sz="2400" dirty="0" err="1" smtClean="0">
                <a:ea typeface="ＭＳ Ｐゴシック" panose="020B0600070205080204" pitchFamily="34" charset="-128"/>
              </a:rPr>
              <a:t>Copie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.zip original que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contém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aplicativo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para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esta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pasta</a:t>
            </a:r>
            <a:endParaRPr lang="en-GB" altLang="pt-PT" sz="2400" dirty="0" smtClean="0">
              <a:ea typeface="ＭＳ Ｐゴシック" panose="020B0600070205080204" pitchFamily="34" charset="-128"/>
            </a:endParaRPr>
          </a:p>
          <a:p>
            <a:pPr marL="857250" lvl="1" indent="-457200">
              <a:lnSpc>
                <a:spcPct val="80000"/>
              </a:lnSpc>
              <a:buFont typeface="Calibri" panose="020F0502020204030204" pitchFamily="34" charset="0"/>
              <a:buAutoNum type="arabicPeriod"/>
              <a:tabLst/>
            </a:pPr>
            <a:r>
              <a:rPr lang="en-US" altLang="pt-PT" sz="2400" dirty="0" err="1" smtClean="0">
                <a:ea typeface="ＭＳ Ｐゴシック" panose="020B0600070205080204" pitchFamily="34" charset="-128"/>
              </a:rPr>
              <a:t>Extraia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.zip</a:t>
            </a:r>
            <a:endParaRPr lang="en-GB" altLang="pt-PT" sz="2400" dirty="0" smtClean="0">
              <a:ea typeface="ＭＳ Ｐゴシック" panose="020B0600070205080204" pitchFamily="34" charset="-128"/>
            </a:endParaRPr>
          </a:p>
          <a:p>
            <a:pPr marL="857250" lvl="1" indent="-457200">
              <a:lnSpc>
                <a:spcPct val="80000"/>
              </a:lnSpc>
              <a:buFont typeface="Calibri" panose="020F0502020204030204" pitchFamily="34" charset="0"/>
              <a:buAutoNum type="arabicPeriod"/>
              <a:tabLst/>
            </a:pPr>
            <a:r>
              <a:rPr lang="en-US" altLang="pt-PT" sz="2400" dirty="0" err="1" smtClean="0">
                <a:ea typeface="ＭＳ Ｐゴシック" panose="020B0600070205080204" pitchFamily="34" charset="-128"/>
              </a:rPr>
              <a:t>Abra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aplicativo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e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insera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os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dados para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uma</a:t>
            </a:r>
            <a:r>
              <a:rPr lang="en-US" altLang="pt-PT" sz="2400" dirty="0" smtClean="0">
                <a:ea typeface="ＭＳ Ｐゴシック" panose="020B0600070205080204" pitchFamily="34" charset="-128"/>
              </a:rPr>
              <a:t> nova </a:t>
            </a:r>
            <a:r>
              <a:rPr lang="en-US" altLang="pt-PT" sz="2400" dirty="0" err="1" smtClean="0">
                <a:ea typeface="ＭＳ Ｐゴシック" panose="020B0600070205080204" pitchFamily="34" charset="-128"/>
              </a:rPr>
              <a:t>unidade</a:t>
            </a:r>
            <a:endParaRPr lang="en-GB" altLang="pt-PT" sz="2400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		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Utilize um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número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estudo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HALT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diferente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!!!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		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=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Atribuído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pelo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coordenador</a:t>
            </a:r>
            <a:r>
              <a:rPr lang="en-GB" altLang="pt-PT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solidFill>
                  <a:srgbClr val="FF0000"/>
                </a:solidFill>
                <a:ea typeface="ＭＳ Ｐゴシック" panose="020B0600070205080204" pitchFamily="34" charset="-128"/>
              </a:rPr>
              <a:t>nacional</a:t>
            </a:r>
            <a:r>
              <a:rPr lang="en-GB" altLang="pt-PT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do </a:t>
            </a:r>
            <a:r>
              <a:rPr lang="en-GB" altLang="pt-PT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estudo</a:t>
            </a:r>
            <a:endParaRPr lang="en-GB" altLang="pt-PT" dirty="0" smtClean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2600" b="1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2600" b="1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2600" b="1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1900" b="1" dirty="0" smtClean="0">
              <a:ea typeface="ＭＳ Ｐゴシック" panose="020B0600070205080204" pitchFamily="34" charset="-128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pt-PT" sz="2600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err="1" smtClean="0"/>
              <a:t>Funções</a:t>
            </a:r>
            <a:r>
              <a:rPr lang="fr-BE" altLang="pt-PT" dirty="0" smtClean="0"/>
              <a:t> do </a:t>
            </a:r>
            <a:r>
              <a:rPr lang="fr-BE" altLang="pt-PT" dirty="0" err="1" smtClean="0"/>
              <a:t>aplicativo</a:t>
            </a:r>
            <a:r>
              <a:rPr lang="fr-BE" altLang="pt-PT" dirty="0" smtClean="0"/>
              <a:t> HALT 3</a:t>
            </a:r>
            <a:endParaRPr lang="en-US" altLang="pt-PT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65200"/>
            <a:ext cx="8526463" cy="5191125"/>
          </a:xfrm>
        </p:spPr>
        <p:txBody>
          <a:bodyPr/>
          <a:lstStyle/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1.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Mudar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língua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(se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disponível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)</a:t>
            </a:r>
          </a:p>
          <a:p>
            <a:pPr marL="800100" lvl="2" indent="0">
              <a:buFontTx/>
              <a:buNone/>
            </a:pPr>
            <a:endParaRPr lang="en-GB" altLang="pt-PT" sz="1200" dirty="0" smtClean="0">
              <a:ea typeface="ＭＳ Ｐゴシック" panose="020B0600070205080204" pitchFamily="34" charset="-128"/>
            </a:endParaRPr>
          </a:p>
          <a:p>
            <a:pPr marL="800100" lvl="2" indent="0">
              <a:buFontTx/>
              <a:buNone/>
            </a:pPr>
            <a:endParaRPr lang="en-GB" altLang="pt-PT" sz="1200" dirty="0" smtClean="0">
              <a:ea typeface="ＭＳ Ｐゴシック" panose="020B0600070205080204" pitchFamily="34" charset="-128"/>
            </a:endParaRPr>
          </a:p>
          <a:p>
            <a:pPr marL="800100" lvl="2" indent="0">
              <a:buFontTx/>
              <a:buNone/>
            </a:pPr>
            <a:endParaRPr lang="en-GB" altLang="pt-PT" sz="1000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2.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Mudar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seu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número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(ID)</a:t>
            </a:r>
          </a:p>
          <a:p>
            <a:pPr marL="0" indent="0"/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/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3.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Inserir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dados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institucionais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4.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Insirir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dados dos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residentes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5.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Gerar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um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relatório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síntese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GB" altLang="pt-PT" dirty="0" smtClean="0">
                <a:ea typeface="ＭＳ Ｐゴシック" panose="020B0600070205080204" pitchFamily="34" charset="-128"/>
              </a:rPr>
              <a:t>6.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Exportar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>
                <a:ea typeface="ＭＳ Ｐゴシック" panose="020B0600070205080204" pitchFamily="34" charset="-128"/>
              </a:rPr>
              <a:t>o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dados HALT para o Centro Nacional (PPCIRA)</a:t>
            </a:r>
            <a:endParaRPr lang="en-GB" altLang="pt-PT" sz="2000" b="1" dirty="0" smtClean="0">
              <a:ea typeface="ＭＳ Ｐゴシック" panose="020B0600070205080204" pitchFamily="34" charset="-128"/>
            </a:endParaRPr>
          </a:p>
          <a:p>
            <a:pPr marL="0" indent="0"/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904875" y="1619250"/>
            <a:ext cx="447675" cy="752475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GB" altLang="pt-PT" smtClean="0">
              <a:latin typeface="Tahoma" pitchFamily="34" charset="0"/>
            </a:endParaRPr>
          </a:p>
        </p:txBody>
      </p:sp>
      <p:pic>
        <p:nvPicPr>
          <p:cNvPr id="15365" name="Picture 9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1482725"/>
            <a:ext cx="49657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0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3105150"/>
            <a:ext cx="49657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rved Right Arrow 11"/>
          <p:cNvSpPr/>
          <p:nvPr/>
        </p:nvSpPr>
        <p:spPr>
          <a:xfrm>
            <a:off x="904875" y="3249613"/>
            <a:ext cx="447675" cy="752475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GB" altLang="pt-PT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3. </a:t>
            </a:r>
            <a:r>
              <a:rPr lang="fr-BE" altLang="pt-PT" dirty="0" err="1" smtClean="0"/>
              <a:t>Introdução</a:t>
            </a:r>
            <a:r>
              <a:rPr lang="fr-BE" altLang="pt-PT" dirty="0" smtClean="0"/>
              <a:t> -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institucionais</a:t>
            </a:r>
            <a:r>
              <a:rPr lang="fr-BE" altLang="pt-PT" dirty="0" smtClean="0"/>
              <a:t> </a:t>
            </a:r>
            <a:endParaRPr lang="en-US" altLang="pt-PT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pt-PT" b="1" dirty="0" err="1" smtClean="0">
                <a:ea typeface="ＭＳ Ｐゴシック" panose="020B0600070205080204" pitchFamily="34" charset="-128"/>
              </a:rPr>
              <a:t>Inserir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b="1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b="1" dirty="0" err="1" smtClean="0">
                <a:ea typeface="ＭＳ Ｐゴシック" panose="020B0600070205080204" pitchFamily="34" charset="-128"/>
              </a:rPr>
              <a:t>modificar</a:t>
            </a:r>
            <a:r>
              <a:rPr lang="en-GB" altLang="pt-PT" b="1" dirty="0" smtClean="0">
                <a:ea typeface="ＭＳ Ｐゴシック" panose="020B0600070205080204" pitchFamily="34" charset="-128"/>
              </a:rPr>
              <a:t> dados </a:t>
            </a:r>
            <a:r>
              <a:rPr lang="en-GB" altLang="pt-PT" b="1" dirty="0" err="1" smtClean="0">
                <a:ea typeface="ＭＳ Ｐゴシック" panose="020B0600070205080204" pitchFamily="34" charset="-128"/>
              </a:rPr>
              <a:t>institucionais</a:t>
            </a: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Clique no menu "Dados" 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selecione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“Institutional Form&gt;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Preencher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"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5151438" y="2219325"/>
            <a:ext cx="3576637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Ao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alternar</a:t>
            </a:r>
            <a:r>
              <a:rPr lang="en-GB" altLang="pt-PT" sz="1800" dirty="0"/>
              <a:t> entre a parte A, B, C, D e </a:t>
            </a:r>
            <a:r>
              <a:rPr lang="en-GB" altLang="pt-PT" sz="1800" dirty="0" err="1"/>
              <a:t>E</a:t>
            </a:r>
            <a:r>
              <a:rPr lang="en-GB" altLang="pt-PT" sz="1800" dirty="0"/>
              <a:t> do </a:t>
            </a:r>
            <a:r>
              <a:rPr lang="en-GB" altLang="pt-PT" sz="1800" dirty="0" err="1"/>
              <a:t>formulário</a:t>
            </a:r>
            <a:r>
              <a:rPr lang="en-GB" altLang="pt-PT" sz="1800" dirty="0"/>
              <a:t>, </a:t>
            </a:r>
            <a:r>
              <a:rPr lang="en-GB" altLang="pt-PT" sz="1800" dirty="0" err="1"/>
              <a:t>aparecerão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mensagens</a:t>
            </a:r>
            <a:r>
              <a:rPr lang="en-GB" altLang="pt-PT" sz="1800" dirty="0"/>
              <a:t> de aviso </a:t>
            </a:r>
            <a:r>
              <a:rPr lang="en-GB" altLang="pt-PT" sz="1800" dirty="0" err="1"/>
              <a:t>quando</a:t>
            </a:r>
            <a:r>
              <a:rPr lang="en-GB" altLang="pt-PT" sz="1800" dirty="0"/>
              <a:t> </a:t>
            </a:r>
            <a:r>
              <a:rPr lang="en-GB" altLang="pt-PT" sz="1800" dirty="0" smtClean="0"/>
              <a:t>as </a:t>
            </a:r>
            <a:r>
              <a:rPr lang="en-GB" altLang="pt-PT" sz="1800" dirty="0" err="1" smtClean="0"/>
              <a:t>questões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importantes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nos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diferentes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separadores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foram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respondidas</a:t>
            </a:r>
            <a:r>
              <a:rPr lang="en-GB" altLang="pt-PT" sz="1800" dirty="0"/>
              <a:t>. </a:t>
            </a:r>
            <a:r>
              <a:rPr lang="en-GB" altLang="pt-PT" sz="1800" dirty="0" smtClean="0"/>
              <a:t>A(s) </a:t>
            </a:r>
            <a:r>
              <a:rPr lang="en-GB" altLang="pt-PT" sz="1800" dirty="0" err="1" smtClean="0"/>
              <a:t>pergunta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(s) </a:t>
            </a:r>
            <a:r>
              <a:rPr lang="en-GB" altLang="pt-PT" sz="1800" dirty="0" err="1" smtClean="0"/>
              <a:t>serão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destacadas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roxo</a:t>
            </a:r>
            <a:r>
              <a:rPr lang="en-GB" altLang="pt-PT" sz="1800" dirty="0"/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1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Essas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questões</a:t>
            </a:r>
            <a:r>
              <a:rPr lang="en-GB" altLang="pt-PT" sz="1800" dirty="0"/>
              <a:t>, </a:t>
            </a:r>
            <a:r>
              <a:rPr lang="en-GB" altLang="pt-PT" sz="1800" dirty="0" err="1" smtClean="0"/>
              <a:t>não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precisam</a:t>
            </a:r>
            <a:r>
              <a:rPr lang="en-GB" altLang="pt-PT" sz="1800" dirty="0"/>
              <a:t>, no </a:t>
            </a:r>
            <a:r>
              <a:rPr lang="en-GB" altLang="pt-PT" sz="1800" dirty="0" err="1"/>
              <a:t>entanto</a:t>
            </a:r>
            <a:r>
              <a:rPr lang="en-GB" altLang="pt-PT" sz="1800" dirty="0"/>
              <a:t>, </a:t>
            </a:r>
            <a:r>
              <a:rPr lang="en-GB" altLang="pt-PT" sz="1800" dirty="0" smtClean="0"/>
              <a:t>de </a:t>
            </a:r>
            <a:r>
              <a:rPr lang="en-GB" altLang="pt-PT" sz="1800" dirty="0" err="1" smtClean="0"/>
              <a:t>ser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respondidas</a:t>
            </a:r>
            <a:r>
              <a:rPr lang="en-GB" altLang="pt-PT" sz="1800" dirty="0"/>
              <a:t> para </a:t>
            </a:r>
            <a:r>
              <a:rPr lang="en-GB" altLang="pt-PT" sz="1800" dirty="0" err="1"/>
              <a:t>salvar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os</a:t>
            </a:r>
            <a:r>
              <a:rPr lang="en-GB" altLang="pt-PT" sz="1800" dirty="0"/>
              <a:t> dados e </a:t>
            </a:r>
            <a:r>
              <a:rPr lang="en-GB" altLang="pt-PT" sz="1800" dirty="0" err="1"/>
              <a:t>proceder</a:t>
            </a:r>
            <a:r>
              <a:rPr lang="en-GB" altLang="pt-PT" sz="18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9563" y="5724525"/>
            <a:ext cx="79121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 err="1">
                <a:latin typeface="+mn-lt"/>
              </a:rPr>
              <a:t>V</a:t>
            </a:r>
            <a:r>
              <a:rPr lang="en-GB" dirty="0" err="1" smtClean="0">
                <a:latin typeface="+mn-lt"/>
              </a:rPr>
              <a:t>erificações</a:t>
            </a:r>
            <a:r>
              <a:rPr lang="en-GB" dirty="0" smtClean="0">
                <a:latin typeface="+mn-lt"/>
              </a:rPr>
              <a:t> </a:t>
            </a:r>
            <a:r>
              <a:rPr lang="en-GB" dirty="0">
                <a:latin typeface="+mn-lt"/>
              </a:rPr>
              <a:t>de dados adicionais foram incluídas na parte B - </a:t>
            </a:r>
            <a:r>
              <a:rPr lang="en-GB" dirty="0" err="1" smtClean="0">
                <a:latin typeface="+mn-lt"/>
              </a:rPr>
              <a:t>Denominadores</a:t>
            </a:r>
            <a:r>
              <a:rPr lang="en-GB" dirty="0" smtClean="0">
                <a:latin typeface="+mn-lt"/>
              </a:rPr>
              <a:t> dos </a:t>
            </a:r>
            <a:r>
              <a:rPr lang="en-GB" dirty="0">
                <a:latin typeface="+mn-lt"/>
              </a:rPr>
              <a:t>dados.</a:t>
            </a:r>
          </a:p>
        </p:txBody>
      </p:sp>
      <p:pic>
        <p:nvPicPr>
          <p:cNvPr id="16390" name="Picture 9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2290763"/>
            <a:ext cx="4556125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1724025"/>
            <a:ext cx="11782425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323850" y="255588"/>
            <a:ext cx="8229600" cy="822325"/>
          </a:xfrm>
        </p:spPr>
        <p:txBody>
          <a:bodyPr/>
          <a:lstStyle/>
          <a:p>
            <a:r>
              <a:rPr lang="fr-BE" altLang="pt-PT" dirty="0"/>
              <a:t>POSSIBILIDADES de RESPOSTA</a:t>
            </a:r>
            <a:endParaRPr lang="en-US" altLang="pt-PT" dirty="0" smtClean="0"/>
          </a:p>
        </p:txBody>
      </p:sp>
      <p:sp>
        <p:nvSpPr>
          <p:cNvPr id="1741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altLang="pt-P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66713" y="152400"/>
            <a:ext cx="8229600" cy="822325"/>
          </a:xfrm>
        </p:spPr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- 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66713" y="1096963"/>
            <a:ext cx="8526462" cy="5162550"/>
          </a:xfrm>
        </p:spPr>
        <p:txBody>
          <a:bodyPr/>
          <a:lstStyle/>
          <a:p>
            <a:r>
              <a:rPr lang="fr-BE" altLang="pt-PT" b="1" dirty="0" smtClean="0"/>
              <a:t>ADIÇÃO DE </a:t>
            </a:r>
            <a:r>
              <a:rPr lang="fr-BE" altLang="pt-PT" b="1" dirty="0" err="1" smtClean="0"/>
              <a:t>Residente</a:t>
            </a:r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</p:txBody>
      </p:sp>
      <p:pic>
        <p:nvPicPr>
          <p:cNvPr id="18436" name="Picture 17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1592263"/>
            <a:ext cx="43180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66713" y="152400"/>
            <a:ext cx="8229600" cy="822325"/>
          </a:xfrm>
        </p:spPr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66713" y="1079500"/>
            <a:ext cx="8526462" cy="5162550"/>
          </a:xfrm>
        </p:spPr>
        <p:txBody>
          <a:bodyPr/>
          <a:lstStyle/>
          <a:p>
            <a:r>
              <a:rPr lang="fr-BE" altLang="pt-PT" b="1" dirty="0" smtClean="0"/>
              <a:t>PESQUISA E MODIFICAÇÃO DE DADOS DE </a:t>
            </a:r>
            <a:r>
              <a:rPr lang="en-GB" altLang="pt-PT" b="1" dirty="0" err="1" smtClean="0"/>
              <a:t>Residente</a:t>
            </a:r>
            <a:endParaRPr lang="en-US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r>
              <a:rPr lang="fr-BE" altLang="pt-PT" b="1" dirty="0" smtClean="0"/>
              <a:t>APAGAR </a:t>
            </a:r>
            <a:r>
              <a:rPr lang="fr-BE" altLang="pt-PT" b="1" dirty="0" err="1" smtClean="0"/>
              <a:t>dados</a:t>
            </a:r>
            <a:r>
              <a:rPr lang="fr-BE" altLang="pt-PT" b="1" dirty="0" smtClean="0"/>
              <a:t> do </a:t>
            </a:r>
            <a:r>
              <a:rPr lang="fr-BE" altLang="pt-PT" b="1" dirty="0" err="1"/>
              <a:t>r</a:t>
            </a:r>
            <a:r>
              <a:rPr lang="fr-BE" altLang="pt-PT" b="1" dirty="0" err="1" smtClean="0"/>
              <a:t>esidente</a:t>
            </a:r>
            <a:endParaRPr lang="en-US" altLang="pt-PT" b="1" dirty="0" smtClean="0"/>
          </a:p>
        </p:txBody>
      </p:sp>
      <p:pic>
        <p:nvPicPr>
          <p:cNvPr id="19460" name="Picture 20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1641475"/>
            <a:ext cx="431800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25" y="2243138"/>
            <a:ext cx="36671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4262438"/>
            <a:ext cx="432435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66713" y="152400"/>
            <a:ext cx="8229600" cy="822325"/>
          </a:xfrm>
        </p:spPr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66713" y="1096963"/>
            <a:ext cx="8526462" cy="5162550"/>
          </a:xfrm>
        </p:spPr>
        <p:txBody>
          <a:bodyPr/>
          <a:lstStyle/>
          <a:p>
            <a:r>
              <a:rPr lang="fr-BE" altLang="pt-PT" sz="2000" b="1" dirty="0" err="1" smtClean="0"/>
              <a:t>Preenchimento</a:t>
            </a:r>
            <a:r>
              <a:rPr lang="fr-BE" altLang="pt-PT" sz="2000" b="1" dirty="0" smtClean="0"/>
              <a:t> de </a:t>
            </a:r>
            <a:r>
              <a:rPr lang="fr-BE" altLang="pt-PT" sz="2000" b="1" dirty="0" err="1" smtClean="0"/>
              <a:t>um</a:t>
            </a:r>
            <a:r>
              <a:rPr lang="fr-BE" altLang="pt-PT" sz="2000" b="1" dirty="0" smtClean="0"/>
              <a:t> </a:t>
            </a:r>
            <a:r>
              <a:rPr lang="fr-BE" altLang="pt-PT" sz="2000" b="1" dirty="0" err="1" smtClean="0"/>
              <a:t>formulário</a:t>
            </a:r>
            <a:r>
              <a:rPr lang="fr-BE" altLang="pt-PT" sz="2000" b="1" dirty="0" smtClean="0"/>
              <a:t> -  </a:t>
            </a:r>
            <a:r>
              <a:rPr lang="fr-BE" altLang="pt-PT" sz="2000" b="1" dirty="0" err="1" smtClean="0"/>
              <a:t>Residente</a:t>
            </a:r>
            <a:r>
              <a:rPr lang="fr-BE" altLang="pt-PT" sz="2000" b="1" dirty="0" smtClean="0"/>
              <a:t> (3 </a:t>
            </a:r>
            <a:r>
              <a:rPr lang="fr-BE" altLang="pt-PT" sz="2000" b="1" dirty="0" err="1" smtClean="0"/>
              <a:t>separadores</a:t>
            </a:r>
            <a:r>
              <a:rPr lang="fr-BE" altLang="pt-PT" sz="2000" b="1" dirty="0" smtClean="0"/>
              <a:t>)</a:t>
            </a:r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  <a:p>
            <a:endParaRPr lang="fr-BE" altLang="pt-PT" b="1" dirty="0" smtClean="0"/>
          </a:p>
        </p:txBody>
      </p:sp>
      <p:pic>
        <p:nvPicPr>
          <p:cNvPr id="20484" name="Picture 4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574800"/>
            <a:ext cx="7635875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- 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5486400" y="1441450"/>
            <a:ext cx="348615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 smtClean="0"/>
              <a:t>Deve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atribuido</a:t>
            </a:r>
            <a:r>
              <a:rPr lang="en-GB" altLang="pt-PT" sz="1800" dirty="0" smtClean="0"/>
              <a:t> um </a:t>
            </a:r>
            <a:r>
              <a:rPr lang="en-GB" altLang="pt-PT" sz="1800" dirty="0" err="1" smtClean="0"/>
              <a:t>numero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unico</a:t>
            </a:r>
            <a:r>
              <a:rPr lang="en-GB" altLang="pt-PT" sz="1800" dirty="0" smtClean="0"/>
              <a:t> a </a:t>
            </a:r>
            <a:r>
              <a:rPr lang="en-GB" altLang="pt-PT" sz="1800" dirty="0" err="1" smtClean="0"/>
              <a:t>cada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 -  </a:t>
            </a:r>
            <a:r>
              <a:rPr lang="en-GB" altLang="pt-PT" sz="1800" dirty="0" err="1" smtClean="0"/>
              <a:t>consistindo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de </a:t>
            </a:r>
            <a:r>
              <a:rPr lang="en-GB" altLang="pt-PT" sz="1800" dirty="0" err="1"/>
              <a:t>letras</a:t>
            </a:r>
            <a:r>
              <a:rPr lang="en-GB" altLang="pt-PT" sz="1800" dirty="0"/>
              <a:t> e </a:t>
            </a:r>
            <a:r>
              <a:rPr lang="en-GB" altLang="pt-PT" sz="1800" dirty="0" err="1" smtClean="0"/>
              <a:t>números</a:t>
            </a:r>
            <a:r>
              <a:rPr lang="en-GB" altLang="pt-PT" sz="1800" dirty="0" smtClean="0"/>
              <a:t>. </a:t>
            </a:r>
            <a:r>
              <a:rPr lang="en-GB" altLang="pt-PT" sz="1800" dirty="0"/>
              <a:t>Este </a:t>
            </a:r>
            <a:r>
              <a:rPr lang="en-GB" altLang="pt-PT" sz="1800" dirty="0" err="1"/>
              <a:t>número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deve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aparecer</a:t>
            </a:r>
            <a:r>
              <a:rPr lang="en-GB" altLang="pt-PT" sz="1800" dirty="0"/>
              <a:t> no </a:t>
            </a:r>
            <a:r>
              <a:rPr lang="en-GB" altLang="pt-PT" sz="1800" dirty="0" err="1"/>
              <a:t>questionário</a:t>
            </a:r>
            <a:r>
              <a:rPr lang="en-GB" altLang="pt-PT" sz="1800" dirty="0"/>
              <a:t> </a:t>
            </a:r>
            <a:r>
              <a:rPr lang="en-GB" altLang="pt-PT" sz="1800" dirty="0" smtClean="0"/>
              <a:t>do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 (</a:t>
            </a:r>
            <a:r>
              <a:rPr lang="en-GB" altLang="pt-PT" sz="1800" dirty="0" err="1" smtClean="0"/>
              <a:t>formulário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de </a:t>
            </a:r>
            <a:r>
              <a:rPr lang="en-GB" altLang="pt-PT" sz="1800" dirty="0" err="1"/>
              <a:t>papel</a:t>
            </a:r>
            <a:r>
              <a:rPr lang="en-GB" altLang="pt-PT" sz="1800" dirty="0"/>
              <a:t>) e </a:t>
            </a:r>
            <a:r>
              <a:rPr lang="en-GB" altLang="pt-PT" sz="1800" dirty="0" err="1" smtClean="0"/>
              <a:t>introduzido</a:t>
            </a:r>
            <a:r>
              <a:rPr lang="en-GB" altLang="pt-PT" sz="1800" dirty="0" smtClean="0"/>
              <a:t> no </a:t>
            </a:r>
            <a:r>
              <a:rPr lang="en-GB" altLang="pt-PT" sz="1800" dirty="0"/>
              <a:t>software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Além</a:t>
            </a:r>
            <a:r>
              <a:rPr lang="en-GB" altLang="pt-PT" sz="1800" dirty="0"/>
              <a:t> disso, </a:t>
            </a:r>
            <a:r>
              <a:rPr lang="en-GB" altLang="pt-PT" sz="1800" dirty="0" smtClean="0"/>
              <a:t>o software </a:t>
            </a:r>
            <a:r>
              <a:rPr lang="en-GB" altLang="pt-PT" sz="1800" dirty="0" err="1" smtClean="0"/>
              <a:t>cria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uma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numeração</a:t>
            </a:r>
            <a:r>
              <a:rPr lang="en-GB" altLang="pt-PT" sz="1800" dirty="0" smtClean="0"/>
              <a:t> incremental </a:t>
            </a:r>
            <a:r>
              <a:rPr lang="en-GB" altLang="pt-PT" sz="1800" dirty="0" err="1" smtClean="0"/>
              <a:t>automática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por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. </a:t>
            </a:r>
            <a:r>
              <a:rPr lang="en-GB" altLang="pt-PT" sz="1800" dirty="0"/>
              <a:t>É incremental,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seja</a:t>
            </a:r>
            <a:r>
              <a:rPr lang="en-GB" altLang="pt-PT" sz="1800" dirty="0"/>
              <a:t>, </a:t>
            </a:r>
            <a:r>
              <a:rPr lang="en-GB" altLang="pt-PT" sz="1800" dirty="0" smtClean="0"/>
              <a:t>o </a:t>
            </a:r>
            <a:r>
              <a:rPr lang="en-GB" altLang="pt-PT" sz="1800" dirty="0" err="1" smtClean="0"/>
              <a:t>primeiro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introduzido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recebe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o </a:t>
            </a:r>
            <a:r>
              <a:rPr lang="en-GB" altLang="pt-PT" sz="1800" dirty="0" err="1"/>
              <a:t>número</a:t>
            </a:r>
            <a:r>
              <a:rPr lang="en-GB" altLang="pt-PT" sz="1800" dirty="0"/>
              <a:t> 1, o </a:t>
            </a:r>
            <a:r>
              <a:rPr lang="en-GB" altLang="pt-PT" sz="1800" dirty="0" err="1"/>
              <a:t>segundo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recebe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número</a:t>
            </a:r>
            <a:r>
              <a:rPr lang="en-GB" altLang="pt-PT" sz="1800" dirty="0"/>
              <a:t> 2 e </a:t>
            </a:r>
            <a:r>
              <a:rPr lang="en-GB" altLang="pt-PT" sz="1800" dirty="0" err="1"/>
              <a:t>assim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por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diante</a:t>
            </a:r>
            <a:r>
              <a:rPr lang="en-GB" altLang="pt-PT" sz="18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A </a:t>
            </a:r>
            <a:r>
              <a:rPr lang="en-GB" sz="2000" b="1" dirty="0" smtClean="0">
                <a:latin typeface="+mn-lt"/>
              </a:rPr>
              <a:t>– Dados do </a:t>
            </a:r>
            <a:r>
              <a:rPr lang="en-GB" sz="2000" b="1" dirty="0" err="1" smtClean="0">
                <a:latin typeface="+mn-lt"/>
              </a:rPr>
              <a:t>residente</a:t>
            </a:r>
            <a:endParaRPr lang="en-GB" sz="2000" b="1" dirty="0">
              <a:latin typeface="+mn-lt"/>
            </a:endParaRPr>
          </a:p>
        </p:txBody>
      </p:sp>
      <p:pic>
        <p:nvPicPr>
          <p:cNvPr id="21510" name="Picture 7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4900613" cy="371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>
            <a:off x="1436688" y="1738313"/>
            <a:ext cx="4049712" cy="11493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 flipV="1">
            <a:off x="1436688" y="2524125"/>
            <a:ext cx="4049712" cy="15859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/>
              <a:t>D</a:t>
            </a:r>
            <a:r>
              <a:rPr lang="fr-BE" altLang="pt-PT" dirty="0" err="1" smtClean="0"/>
              <a:t>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Residentes</a:t>
            </a:r>
            <a:endParaRPr lang="en-US" altLang="pt-PT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5486400" y="1441450"/>
            <a:ext cx="348615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Ao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mudar</a:t>
            </a:r>
            <a:r>
              <a:rPr lang="en-GB" altLang="pt-PT" sz="1800" dirty="0"/>
              <a:t> de parte A parte B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C do </a:t>
            </a:r>
            <a:r>
              <a:rPr lang="en-GB" altLang="pt-PT" sz="1800" dirty="0" err="1"/>
              <a:t>formulário</a:t>
            </a:r>
            <a:r>
              <a:rPr lang="en-GB" altLang="pt-PT" sz="1800" dirty="0"/>
              <a:t>, </a:t>
            </a:r>
            <a:r>
              <a:rPr lang="en-GB" altLang="pt-PT" sz="1800" dirty="0" err="1" smtClean="0"/>
              <a:t>aparecerá</a:t>
            </a:r>
            <a:r>
              <a:rPr lang="en-GB" altLang="pt-PT" sz="1800" dirty="0"/>
              <a:t> </a:t>
            </a:r>
            <a:r>
              <a:rPr lang="en-GB" altLang="pt-PT" sz="1800" dirty="0" err="1"/>
              <a:t>uma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mensagem</a:t>
            </a:r>
            <a:r>
              <a:rPr lang="en-GB" altLang="pt-PT" sz="1800" dirty="0"/>
              <a:t> de aviso </a:t>
            </a:r>
            <a:r>
              <a:rPr lang="en-GB" altLang="pt-PT" sz="1800" dirty="0" err="1"/>
              <a:t>quando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nenhuma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resposta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foi</a:t>
            </a:r>
            <a:r>
              <a:rPr lang="en-GB" altLang="pt-PT" sz="1800" dirty="0"/>
              <a:t> dada </a:t>
            </a:r>
            <a:r>
              <a:rPr lang="en-GB" altLang="pt-PT" sz="1800" dirty="0" err="1" smtClean="0"/>
              <a:t>às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seguintes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perguntas</a:t>
            </a:r>
            <a:r>
              <a:rPr lang="en-GB" altLang="pt-PT" sz="1800" dirty="0"/>
              <a:t>: </a:t>
            </a:r>
            <a:endParaRPr lang="en-GB" altLang="pt-PT" sz="1800" dirty="0" smtClean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Sexo</a:t>
            </a:r>
            <a:endParaRPr lang="en-GB" altLang="pt-PT" sz="1800" dirty="0" smtClean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cirurgia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nos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últimos</a:t>
            </a:r>
            <a:r>
              <a:rPr lang="en-GB" altLang="pt-PT" sz="1800" dirty="0"/>
              <a:t> 30 </a:t>
            </a:r>
            <a:r>
              <a:rPr lang="en-GB" altLang="pt-PT" sz="1800" dirty="0" err="1" smtClean="0"/>
              <a:t>dias</a:t>
            </a:r>
            <a:endParaRPr lang="en-GB" altLang="pt-PT" sz="1800" dirty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cateter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urinário</a:t>
            </a:r>
            <a:endParaRPr lang="en-GB" altLang="pt-PT" sz="1800" dirty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cateter</a:t>
            </a:r>
            <a:r>
              <a:rPr lang="en-GB" altLang="pt-PT" sz="1800" dirty="0" smtClean="0"/>
              <a:t> vascular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Incontinência</a:t>
            </a:r>
            <a:endParaRPr lang="en-GB" altLang="pt-PT" sz="1800" dirty="0" smtClean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úlcera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de </a:t>
            </a:r>
            <a:r>
              <a:rPr lang="en-GB" altLang="pt-PT" sz="1800" dirty="0" err="1" smtClean="0"/>
              <a:t>pressão</a:t>
            </a:r>
            <a:endParaRPr lang="en-GB" altLang="pt-PT" sz="1800" dirty="0" smtClean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outras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feridas</a:t>
            </a:r>
            <a:r>
              <a:rPr lang="en-GB" altLang="pt-PT" sz="1800" dirty="0"/>
              <a:t> 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err="1" smtClean="0"/>
              <a:t>desorientação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ou</a:t>
            </a:r>
            <a:r>
              <a:rPr lang="en-GB" altLang="pt-PT" sz="1800" dirty="0"/>
              <a:t> </a:t>
            </a:r>
            <a:r>
              <a:rPr lang="en-GB" altLang="pt-PT" sz="1800" dirty="0" err="1"/>
              <a:t>mobilidade</a:t>
            </a:r>
            <a:r>
              <a:rPr lang="en-GB" altLang="pt-PT" sz="1800" dirty="0"/>
              <a:t>. 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As </a:t>
            </a:r>
            <a:r>
              <a:rPr lang="en-GB" altLang="pt-PT" sz="1800" dirty="0" err="1"/>
              <a:t>variáveis</a:t>
            </a:r>
            <a:r>
              <a:rPr lang="en-GB" altLang="pt-PT" sz="1800" dirty="0"/>
              <a:t> ​​</a:t>
            </a:r>
            <a:r>
              <a:rPr lang="en-GB" altLang="pt-PT" sz="1800" dirty="0" err="1"/>
              <a:t>serão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destacadas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roxo</a:t>
            </a:r>
            <a:r>
              <a:rPr lang="en-GB" altLang="pt-PT" sz="1800" dirty="0"/>
              <a:t>. 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A </a:t>
            </a:r>
            <a:r>
              <a:rPr lang="en-GB" sz="2000" b="1" dirty="0" smtClean="0">
                <a:latin typeface="+mn-lt"/>
              </a:rPr>
              <a:t>– Dados </a:t>
            </a:r>
            <a:r>
              <a:rPr lang="en-GB" sz="2000" b="1" dirty="0" err="1" smtClean="0">
                <a:latin typeface="+mn-lt"/>
              </a:rPr>
              <a:t>Residente</a:t>
            </a:r>
            <a:endParaRPr lang="en-GB" sz="2000" b="1" dirty="0">
              <a:latin typeface="+mn-lt"/>
            </a:endParaRPr>
          </a:p>
        </p:txBody>
      </p:sp>
      <p:pic>
        <p:nvPicPr>
          <p:cNvPr id="22534" name="Picture 6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1644650"/>
            <a:ext cx="4899025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7513" y="5094514"/>
            <a:ext cx="4517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pt-PT" dirty="0" err="1" smtClean="0"/>
              <a:t>Contudo</a:t>
            </a:r>
            <a:r>
              <a:rPr lang="en-GB" altLang="pt-PT" dirty="0"/>
              <a:t>, </a:t>
            </a:r>
            <a:r>
              <a:rPr lang="en-GB" altLang="pt-PT" dirty="0" err="1"/>
              <a:t>não</a:t>
            </a:r>
            <a:r>
              <a:rPr lang="en-GB" altLang="pt-PT" dirty="0"/>
              <a:t> é </a:t>
            </a:r>
            <a:r>
              <a:rPr lang="en-GB" altLang="pt-PT" dirty="0" err="1"/>
              <a:t>necessário</a:t>
            </a:r>
            <a:r>
              <a:rPr lang="en-GB" altLang="pt-PT" dirty="0"/>
              <a:t> </a:t>
            </a:r>
            <a:r>
              <a:rPr lang="en-GB" altLang="pt-PT" dirty="0" err="1" smtClean="0"/>
              <a:t>uma</a:t>
            </a:r>
            <a:r>
              <a:rPr lang="en-GB" altLang="pt-PT" dirty="0" smtClean="0"/>
              <a:t> </a:t>
            </a:r>
            <a:r>
              <a:rPr lang="en-GB" altLang="pt-PT" dirty="0" err="1"/>
              <a:t>resposta</a:t>
            </a:r>
            <a:r>
              <a:rPr lang="en-GB" altLang="pt-PT" dirty="0"/>
              <a:t> a </a:t>
            </a:r>
            <a:r>
              <a:rPr lang="en-GB" altLang="pt-PT" dirty="0" err="1"/>
              <a:t>estas</a:t>
            </a:r>
            <a:r>
              <a:rPr lang="en-GB" altLang="pt-PT" dirty="0"/>
              <a:t> </a:t>
            </a:r>
            <a:r>
              <a:rPr lang="en-GB" altLang="pt-PT" dirty="0" err="1"/>
              <a:t>perguntas</a:t>
            </a:r>
            <a:r>
              <a:rPr lang="en-GB" altLang="pt-PT" dirty="0"/>
              <a:t>, </a:t>
            </a:r>
            <a:r>
              <a:rPr lang="en-GB" altLang="pt-PT" dirty="0" smtClean="0"/>
              <a:t>para </a:t>
            </a:r>
            <a:r>
              <a:rPr lang="en-GB" altLang="pt-PT" dirty="0" err="1"/>
              <a:t>salvar</a:t>
            </a:r>
            <a:r>
              <a:rPr lang="en-GB" altLang="pt-PT" dirty="0"/>
              <a:t> </a:t>
            </a:r>
            <a:r>
              <a:rPr lang="en-GB" altLang="pt-PT" dirty="0" smtClean="0"/>
              <a:t>o </a:t>
            </a:r>
            <a:r>
              <a:rPr lang="en-GB" altLang="pt-PT" dirty="0" err="1" smtClean="0"/>
              <a:t>formulário</a:t>
            </a:r>
            <a:r>
              <a:rPr lang="en-GB" altLang="pt-PT" dirty="0" smtClean="0"/>
              <a:t> do </a:t>
            </a:r>
            <a:r>
              <a:rPr lang="en-GB" altLang="pt-PT" dirty="0" err="1" smtClean="0"/>
              <a:t>residente</a:t>
            </a:r>
            <a:r>
              <a:rPr lang="en-GB" altLang="pt-PT" dirty="0"/>
              <a:t>.</a:t>
            </a:r>
            <a:endParaRPr lang="en-US" altLang="pt-PT" dirty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87350" y="1079500"/>
            <a:ext cx="8526463" cy="5162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387350" y="1519238"/>
            <a:ext cx="4189413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 smtClean="0"/>
              <a:t>Seçção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B (</a:t>
            </a:r>
            <a:r>
              <a:rPr lang="en-GB" altLang="pt-PT" sz="1800" dirty="0" err="1"/>
              <a:t>uso</a:t>
            </a:r>
            <a:r>
              <a:rPr lang="en-GB" altLang="pt-PT" sz="1800" dirty="0"/>
              <a:t> de </a:t>
            </a:r>
            <a:r>
              <a:rPr lang="en-GB" altLang="pt-PT" sz="1800" dirty="0" err="1"/>
              <a:t>antimicrobianos</a:t>
            </a:r>
            <a:r>
              <a:rPr lang="en-GB" altLang="pt-PT" sz="1800" dirty="0"/>
              <a:t>) e C (</a:t>
            </a:r>
            <a:r>
              <a:rPr lang="en-GB" altLang="pt-PT" sz="1800" dirty="0" err="1"/>
              <a:t>infecções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associadas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aos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cuidados</a:t>
            </a:r>
            <a:r>
              <a:rPr lang="en-GB" altLang="pt-PT" sz="1800" dirty="0" smtClean="0"/>
              <a:t>) </a:t>
            </a:r>
            <a:r>
              <a:rPr lang="en-GB" altLang="pt-PT" sz="1800" dirty="0" err="1" smtClean="0"/>
              <a:t>estao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por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padrão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acinzentadas</a:t>
            </a:r>
            <a:r>
              <a:rPr lang="en-GB" altLang="pt-PT" sz="1800" dirty="0" smtClean="0"/>
              <a:t>  - o que </a:t>
            </a:r>
            <a:r>
              <a:rPr lang="en-GB" altLang="pt-PT" sz="1800" dirty="0" err="1"/>
              <a:t>significa</a:t>
            </a:r>
            <a:r>
              <a:rPr lang="en-GB" altLang="pt-PT" sz="1800" dirty="0"/>
              <a:t> que </a:t>
            </a:r>
            <a:r>
              <a:rPr lang="en-GB" altLang="pt-PT" sz="1800" dirty="0" err="1"/>
              <a:t>os</a:t>
            </a:r>
            <a:r>
              <a:rPr lang="en-GB" altLang="pt-PT" sz="1800" dirty="0"/>
              <a:t> dados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podem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inseridos</a:t>
            </a:r>
            <a:r>
              <a:rPr lang="en-GB" altLang="pt-PT" sz="1800" dirty="0"/>
              <a:t>. 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Para </a:t>
            </a:r>
            <a:r>
              <a:rPr lang="en-GB" altLang="pt-PT" sz="1800" dirty="0" err="1"/>
              <a:t>activar</a:t>
            </a:r>
            <a:r>
              <a:rPr lang="en-GB" altLang="pt-PT" sz="1800" dirty="0"/>
              <a:t> </a:t>
            </a:r>
            <a:r>
              <a:rPr lang="en-GB" altLang="pt-PT" sz="1800" dirty="0" err="1"/>
              <a:t>estas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seções</a:t>
            </a:r>
            <a:r>
              <a:rPr lang="en-GB" altLang="pt-PT" sz="1800" dirty="0"/>
              <a:t>, </a:t>
            </a:r>
            <a:r>
              <a:rPr lang="en-GB" altLang="pt-PT" sz="1800" dirty="0" err="1" smtClean="0"/>
              <a:t>deve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responder à </a:t>
            </a:r>
            <a:r>
              <a:rPr lang="en-GB" altLang="pt-PT" sz="1800" dirty="0" err="1"/>
              <a:t>pergunta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relacionada</a:t>
            </a:r>
            <a:r>
              <a:rPr lang="en-GB" altLang="pt-PT" sz="1800" dirty="0"/>
              <a:t> com o </a:t>
            </a:r>
            <a:r>
              <a:rPr lang="en-GB" altLang="pt-PT" sz="1800" dirty="0" err="1"/>
              <a:t>estado</a:t>
            </a:r>
            <a:r>
              <a:rPr lang="en-GB" altLang="pt-PT" sz="1800" dirty="0"/>
              <a:t> do </a:t>
            </a:r>
            <a:r>
              <a:rPr lang="en-GB" altLang="pt-PT" sz="1800" dirty="0" err="1"/>
              <a:t>residente</a:t>
            </a:r>
            <a:r>
              <a:rPr lang="en-GB" altLang="pt-PT" sz="1800" dirty="0"/>
              <a:t>, </a:t>
            </a:r>
            <a:r>
              <a:rPr lang="en-GB" altLang="pt-PT" sz="1800" dirty="0" err="1"/>
              <a:t>localizado</a:t>
            </a:r>
            <a:r>
              <a:rPr lang="en-GB" altLang="pt-PT" sz="1800" dirty="0"/>
              <a:t> </a:t>
            </a:r>
            <a:r>
              <a:rPr lang="en-GB" altLang="pt-PT" sz="1800" dirty="0" smtClean="0"/>
              <a:t>no </a:t>
            </a:r>
            <a:r>
              <a:rPr lang="en-GB" altLang="pt-PT" sz="1800" dirty="0" err="1" smtClean="0"/>
              <a:t>separador</a:t>
            </a:r>
            <a:r>
              <a:rPr lang="en-GB" altLang="pt-PT" sz="1800" dirty="0" smtClean="0"/>
              <a:t> - "</a:t>
            </a:r>
            <a:r>
              <a:rPr lang="en-GB" altLang="pt-PT" sz="1800" dirty="0"/>
              <a:t>Parte 2" da </a:t>
            </a:r>
            <a:r>
              <a:rPr lang="en-GB" altLang="pt-PT" sz="1800" dirty="0" err="1"/>
              <a:t>secção</a:t>
            </a:r>
            <a:r>
              <a:rPr lang="en-GB" altLang="pt-PT" sz="1800" dirty="0"/>
              <a:t> A </a:t>
            </a:r>
            <a:r>
              <a:rPr lang="en-GB" altLang="pt-PT" sz="1800" dirty="0" smtClean="0"/>
              <a:t>(Dados do  </a:t>
            </a:r>
            <a:r>
              <a:rPr lang="en-GB" altLang="pt-PT" sz="1800" dirty="0" err="1"/>
              <a:t>Residente</a:t>
            </a:r>
            <a:r>
              <a:rPr lang="en-GB" altLang="pt-PT" sz="1800" dirty="0"/>
              <a:t>). 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Ao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selecionar</a:t>
            </a:r>
            <a:r>
              <a:rPr lang="en-GB" altLang="pt-PT" sz="1800" dirty="0"/>
              <a:t> a </a:t>
            </a:r>
            <a:r>
              <a:rPr lang="en-GB" altLang="pt-PT" sz="1800" dirty="0" err="1"/>
              <a:t>primeira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resposta</a:t>
            </a:r>
            <a:r>
              <a:rPr lang="en-GB" altLang="pt-PT" sz="1800" dirty="0" smtClean="0"/>
              <a:t>, o </a:t>
            </a:r>
            <a:r>
              <a:rPr lang="en-GB" altLang="pt-PT" sz="1800" dirty="0" err="1" smtClean="0"/>
              <a:t>Separador</a:t>
            </a:r>
            <a:r>
              <a:rPr lang="en-GB" altLang="pt-PT" sz="1800" dirty="0" smtClean="0"/>
              <a:t> B é </a:t>
            </a:r>
            <a:r>
              <a:rPr lang="en-GB" altLang="pt-PT" sz="1800" dirty="0" err="1"/>
              <a:t>ativado</a:t>
            </a:r>
            <a:r>
              <a:rPr lang="en-GB" altLang="pt-PT" sz="1800" dirty="0"/>
              <a:t>. </a:t>
            </a:r>
            <a:r>
              <a:rPr lang="en-GB" altLang="pt-PT" sz="1800" dirty="0" err="1"/>
              <a:t>Clicando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sobre</a:t>
            </a:r>
            <a:r>
              <a:rPr lang="en-GB" altLang="pt-PT" sz="1800" dirty="0"/>
              <a:t> a </a:t>
            </a:r>
            <a:r>
              <a:rPr lang="en-GB" altLang="pt-PT" sz="1800" dirty="0" err="1"/>
              <a:t>segunda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resposta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ativa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secção</a:t>
            </a:r>
            <a:r>
              <a:rPr lang="en-GB" altLang="pt-PT" sz="1800" dirty="0"/>
              <a:t> C, e </a:t>
            </a:r>
            <a:r>
              <a:rPr lang="en-GB" altLang="pt-PT" sz="1800" dirty="0" err="1"/>
              <a:t>selecionando</a:t>
            </a:r>
            <a:r>
              <a:rPr lang="en-GB" altLang="pt-PT" sz="1800" dirty="0"/>
              <a:t> a </a:t>
            </a:r>
            <a:r>
              <a:rPr lang="en-GB" altLang="pt-PT" sz="1800" dirty="0" err="1"/>
              <a:t>terceira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resposta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abre</a:t>
            </a:r>
            <a:r>
              <a:rPr lang="en-GB" altLang="pt-PT" sz="1800" dirty="0"/>
              <a:t> </a:t>
            </a:r>
            <a:r>
              <a:rPr lang="en-GB" altLang="pt-PT" sz="1800" dirty="0" smtClean="0"/>
              <a:t>as </a:t>
            </a:r>
            <a:r>
              <a:rPr lang="en-GB" altLang="pt-PT" sz="1800" dirty="0" err="1" smtClean="0"/>
              <a:t>secções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B e C.</a:t>
            </a:r>
            <a:endParaRPr lang="en-US" altLang="pt-PT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A - </a:t>
            </a:r>
            <a:r>
              <a:rPr lang="en-GB" sz="2000" b="1" dirty="0" smtClean="0">
                <a:latin typeface="+mn-lt"/>
              </a:rPr>
              <a:t>Dados </a:t>
            </a:r>
            <a:r>
              <a:rPr lang="en-GB" sz="2000" b="1" dirty="0" err="1" smtClean="0">
                <a:latin typeface="+mn-lt"/>
              </a:rPr>
              <a:t>Residente</a:t>
            </a:r>
            <a:endParaRPr lang="en-GB" sz="2000" b="1" dirty="0">
              <a:latin typeface="+mn-lt"/>
            </a:endParaRPr>
          </a:p>
        </p:txBody>
      </p:sp>
      <p:pic>
        <p:nvPicPr>
          <p:cNvPr id="23558" name="Picture 7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63" y="1447800"/>
            <a:ext cx="3708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18088" y="4367213"/>
            <a:ext cx="37655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b="1" dirty="0"/>
              <a:t>NOTA IMPORTANTE: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smtClean="0"/>
              <a:t>O </a:t>
            </a:r>
            <a:r>
              <a:rPr lang="en-GB" altLang="pt-PT" sz="1800" dirty="0" err="1" smtClean="0"/>
              <a:t>formulário</a:t>
            </a:r>
            <a:r>
              <a:rPr lang="en-GB" altLang="pt-PT" sz="1800" dirty="0" smtClean="0"/>
              <a:t> do </a:t>
            </a:r>
            <a:r>
              <a:rPr lang="en-GB" altLang="pt-PT" sz="1800" dirty="0" err="1" smtClean="0"/>
              <a:t>residente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pode</a:t>
            </a:r>
            <a:r>
              <a:rPr lang="en-GB" altLang="pt-PT" sz="1800" dirty="0"/>
              <a:t> </a:t>
            </a:r>
            <a:r>
              <a:rPr lang="en-GB" altLang="pt-PT" sz="1800" dirty="0" err="1"/>
              <a:t>ser</a:t>
            </a:r>
            <a:r>
              <a:rPr lang="en-GB" altLang="pt-PT" sz="1800" dirty="0"/>
              <a:t> salvo se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houver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resposta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a </a:t>
            </a:r>
            <a:r>
              <a:rPr lang="en-GB" altLang="pt-PT" sz="1800" dirty="0" err="1"/>
              <a:t>esta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pergunta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chave</a:t>
            </a:r>
            <a:r>
              <a:rPr lang="en-GB" altLang="pt-PT" sz="1800" dirty="0"/>
              <a:t>. </a:t>
            </a:r>
            <a:endParaRPr lang="en-GB" altLang="pt-PT" sz="1800" dirty="0" smtClean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I</a:t>
            </a:r>
            <a:r>
              <a:rPr lang="en-GB" altLang="pt-PT" sz="1800" dirty="0" err="1" smtClean="0"/>
              <a:t>rá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aparecer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uma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mensagem</a:t>
            </a:r>
            <a:r>
              <a:rPr lang="en-GB" altLang="pt-PT" sz="1800" dirty="0"/>
              <a:t> de </a:t>
            </a:r>
            <a:r>
              <a:rPr lang="en-GB" altLang="pt-PT" sz="1800" dirty="0" err="1" smtClean="0"/>
              <a:t>erro</a:t>
            </a:r>
            <a:r>
              <a:rPr lang="en-GB" altLang="pt-PT" sz="1800" dirty="0" smtClean="0"/>
              <a:t>.</a:t>
            </a: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2213"/>
            <a:ext cx="8526463" cy="51625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pt-PT" dirty="0" err="1">
                <a:ea typeface="ＭＳ Ｐゴシック" panose="020B0600070205080204" pitchFamily="34" charset="-128"/>
              </a:rPr>
              <a:t>F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amiliarizar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os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responsáveis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locais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com o </a:t>
            </a:r>
            <a:r>
              <a:rPr lang="en-US" altLang="pt-PT" dirty="0" err="1" smtClean="0">
                <a:ea typeface="ＭＳ Ｐゴシック" panose="020B0600070205080204" pitchFamily="34" charset="-128"/>
              </a:rPr>
              <a:t>uso</a:t>
            </a:r>
            <a:r>
              <a:rPr lang="en-US" altLang="pt-PT" dirty="0" smtClean="0">
                <a:ea typeface="ＭＳ Ｐゴシック" panose="020B0600070205080204" pitchFamily="34" charset="-128"/>
              </a:rPr>
              <a:t> do software HALT-3</a:t>
            </a:r>
          </a:p>
          <a:p>
            <a:pPr>
              <a:buFont typeface="Arial" panose="020B0604020202020204" pitchFamily="34" charset="0"/>
              <a:buNone/>
            </a:pPr>
            <a:endParaRPr lang="en-US" altLang="pt-PT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OBJETIVOS </a:t>
            </a:r>
            <a:r>
              <a:rPr lang="fr-BE" altLang="pt-PT" dirty="0" err="1" smtClean="0"/>
              <a:t>palestra</a:t>
            </a:r>
            <a:endParaRPr lang="en-US" alt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</a:t>
            </a:r>
            <a:endParaRPr lang="en-US" altLang="pt-PT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B - </a:t>
            </a:r>
            <a:r>
              <a:rPr lang="en-GB" sz="2000" b="1" dirty="0" err="1" smtClean="0">
                <a:latin typeface="+mn-lt"/>
              </a:rPr>
              <a:t>Uso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de antimicrobianos</a:t>
            </a:r>
          </a:p>
        </p:txBody>
      </p:sp>
      <p:pic>
        <p:nvPicPr>
          <p:cNvPr id="24581" name="Picture 7" descr="Antimicrobi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709738"/>
            <a:ext cx="5345112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Oval 4"/>
          <p:cNvSpPr>
            <a:spLocks noChangeArrowheads="1"/>
          </p:cNvSpPr>
          <p:nvPr/>
        </p:nvSpPr>
        <p:spPr bwMode="auto">
          <a:xfrm>
            <a:off x="823913" y="2046288"/>
            <a:ext cx="2824162" cy="4079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sp>
        <p:nvSpPr>
          <p:cNvPr id="24583" name="Oval 5"/>
          <p:cNvSpPr>
            <a:spLocks noChangeArrowheads="1"/>
          </p:cNvSpPr>
          <p:nvPr/>
        </p:nvSpPr>
        <p:spPr bwMode="auto">
          <a:xfrm>
            <a:off x="606425" y="1997075"/>
            <a:ext cx="2497138" cy="638175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sp>
        <p:nvSpPr>
          <p:cNvPr id="24584" name="Oval 9"/>
          <p:cNvSpPr>
            <a:spLocks noChangeArrowheads="1"/>
          </p:cNvSpPr>
          <p:nvPr/>
        </p:nvSpPr>
        <p:spPr bwMode="auto">
          <a:xfrm>
            <a:off x="606425" y="3079750"/>
            <a:ext cx="2497138" cy="638175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6092825" y="1689100"/>
            <a:ext cx="2887663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b="1" dirty="0"/>
              <a:t>NOTA IMPORTANTE: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800" b="1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Os</a:t>
            </a:r>
            <a:r>
              <a:rPr lang="en-GB" altLang="pt-PT" sz="1800" dirty="0"/>
              <a:t> dados de </a:t>
            </a:r>
            <a:r>
              <a:rPr lang="en-GB" altLang="pt-PT" sz="1800" dirty="0" err="1"/>
              <a:t>uso</a:t>
            </a:r>
            <a:r>
              <a:rPr lang="en-GB" altLang="pt-PT" sz="1800" dirty="0"/>
              <a:t> de </a:t>
            </a:r>
            <a:r>
              <a:rPr lang="en-GB" altLang="pt-PT" sz="1800" dirty="0" err="1"/>
              <a:t>antimicrobianos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podem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ser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guardados</a:t>
            </a:r>
            <a:r>
              <a:rPr lang="en-GB" altLang="pt-PT" sz="1800" dirty="0" smtClean="0"/>
              <a:t> se</a:t>
            </a:r>
            <a:r>
              <a:rPr lang="en-GB" altLang="pt-PT" sz="1800" dirty="0"/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1)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foi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escolhido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nenhum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antimicrobiano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a </a:t>
            </a:r>
            <a:r>
              <a:rPr lang="en-GB" altLang="pt-PT" sz="1800" dirty="0" err="1"/>
              <a:t>partir</a:t>
            </a:r>
            <a:r>
              <a:rPr lang="en-GB" altLang="pt-PT" sz="1800" dirty="0"/>
              <a:t> da </a:t>
            </a:r>
            <a:r>
              <a:rPr lang="en-GB" altLang="pt-PT" sz="1800" dirty="0" err="1" smtClean="0"/>
              <a:t>lista</a:t>
            </a:r>
            <a:r>
              <a:rPr lang="en-GB" altLang="pt-PT" sz="1800" dirty="0" smtClean="0"/>
              <a:t>;</a:t>
            </a:r>
            <a:endParaRPr lang="en-GB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2) </a:t>
            </a:r>
            <a:r>
              <a:rPr lang="en-GB" altLang="pt-PT" sz="1800" dirty="0" err="1" smtClean="0"/>
              <a:t>Não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foi</a:t>
            </a:r>
            <a:r>
              <a:rPr lang="en-GB" altLang="pt-PT" sz="1800" dirty="0" smtClean="0"/>
              <a:t> dada </a:t>
            </a:r>
            <a:r>
              <a:rPr lang="en-GB" altLang="pt-PT" sz="1800" dirty="0" err="1"/>
              <a:t>resposta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às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perguntas</a:t>
            </a:r>
            <a:r>
              <a:rPr lang="en-GB" altLang="pt-PT" sz="1800" dirty="0"/>
              <a:t> </a:t>
            </a:r>
            <a:endParaRPr lang="en-GB" altLang="pt-PT" sz="1800" dirty="0" smtClean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smtClean="0"/>
              <a:t>"</a:t>
            </a:r>
            <a:r>
              <a:rPr lang="en-GB" altLang="pt-PT" sz="1800" dirty="0" err="1"/>
              <a:t>tipo</a:t>
            </a:r>
            <a:r>
              <a:rPr lang="en-GB" altLang="pt-PT" sz="1800" dirty="0"/>
              <a:t> de </a:t>
            </a:r>
            <a:r>
              <a:rPr lang="en-GB" altLang="pt-PT" sz="1800" dirty="0" err="1"/>
              <a:t>tratamento</a:t>
            </a:r>
            <a:r>
              <a:rPr lang="en-GB" altLang="pt-PT" sz="1800" dirty="0"/>
              <a:t>" </a:t>
            </a:r>
            <a:r>
              <a:rPr lang="en-GB" altLang="pt-PT" sz="1800" dirty="0" err="1" smtClean="0"/>
              <a:t>ou</a:t>
            </a:r>
            <a:endParaRPr lang="en-GB" altLang="pt-PT" sz="1800" dirty="0"/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pt-PT" sz="1800" dirty="0" smtClean="0"/>
              <a:t>"</a:t>
            </a:r>
            <a:r>
              <a:rPr lang="en-GB" altLang="pt-PT" sz="1800" dirty="0" err="1" smtClean="0"/>
              <a:t>antimicrobiano</a:t>
            </a:r>
            <a:r>
              <a:rPr lang="en-GB" altLang="pt-PT" sz="1800" dirty="0" smtClean="0"/>
              <a:t> dado </a:t>
            </a:r>
            <a:r>
              <a:rPr lang="en-GB" altLang="pt-PT" sz="1800" dirty="0"/>
              <a:t>para".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Residentes</a:t>
            </a:r>
            <a:endParaRPr lang="en-US" altLang="pt-PT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92200"/>
            <a:ext cx="8526463" cy="5162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B - </a:t>
            </a:r>
            <a:r>
              <a:rPr lang="en-GB" sz="2000" b="1" dirty="0" err="1" smtClean="0">
                <a:latin typeface="+mn-lt"/>
              </a:rPr>
              <a:t>Uso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de antimicrobianos</a:t>
            </a:r>
          </a:p>
        </p:txBody>
      </p:sp>
      <p:sp>
        <p:nvSpPr>
          <p:cNvPr id="25605" name="Oval 4"/>
          <p:cNvSpPr>
            <a:spLocks noChangeArrowheads="1"/>
          </p:cNvSpPr>
          <p:nvPr/>
        </p:nvSpPr>
        <p:spPr bwMode="auto">
          <a:xfrm>
            <a:off x="823913" y="2046288"/>
            <a:ext cx="2824162" cy="4079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4799013" y="2176463"/>
            <a:ext cx="37544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 err="1"/>
              <a:t>Até</a:t>
            </a:r>
            <a:r>
              <a:rPr lang="fr-BE" altLang="pt-PT" sz="1800" dirty="0"/>
              <a:t> 4 </a:t>
            </a:r>
            <a:r>
              <a:rPr lang="fr-BE" altLang="pt-PT" sz="1800" dirty="0" err="1"/>
              <a:t>antimicrobianos</a:t>
            </a:r>
            <a:r>
              <a:rPr lang="fr-BE" altLang="pt-PT" sz="1800" dirty="0"/>
              <a:t> </a:t>
            </a:r>
            <a:r>
              <a:rPr lang="fr-BE" altLang="pt-PT" sz="1800" dirty="0" err="1"/>
              <a:t>por</a:t>
            </a:r>
            <a:r>
              <a:rPr lang="fr-BE" altLang="pt-PT" sz="1800" dirty="0"/>
              <a:t> </a:t>
            </a:r>
            <a:r>
              <a:rPr lang="fr-BE" altLang="pt-PT" sz="1800" dirty="0" err="1" smtClean="0"/>
              <a:t>residente</a:t>
            </a: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/>
              <a:t>Clique sobre o nome do </a:t>
            </a:r>
            <a:r>
              <a:rPr lang="fr-BE" altLang="pt-PT" sz="1800" dirty="0" err="1"/>
              <a:t>antimicrobiano</a:t>
            </a:r>
            <a:r>
              <a:rPr lang="fr-BE" altLang="pt-PT" sz="1800" dirty="0"/>
              <a:t> para </a:t>
            </a:r>
            <a:r>
              <a:rPr lang="fr-BE" altLang="pt-PT" sz="1800" dirty="0" err="1"/>
              <a:t>alterar</a:t>
            </a:r>
            <a:r>
              <a:rPr lang="fr-BE" altLang="pt-PT" sz="1800" dirty="0"/>
              <a:t> </a:t>
            </a:r>
            <a:r>
              <a:rPr lang="fr-BE" altLang="pt-PT" sz="1800" dirty="0" err="1"/>
              <a:t>dados</a:t>
            </a: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/>
              <a:t>Clique </a:t>
            </a:r>
            <a:r>
              <a:rPr lang="fr-BE" altLang="pt-PT" sz="1800" dirty="0" err="1"/>
              <a:t>em</a:t>
            </a:r>
            <a:r>
              <a:rPr lang="fr-BE" altLang="pt-PT" sz="1800" dirty="0"/>
              <a:t> " </a:t>
            </a:r>
            <a:r>
              <a:rPr lang="fr-BE" altLang="pt-PT" sz="1800" dirty="0" err="1"/>
              <a:t>Delete</a:t>
            </a:r>
            <a:r>
              <a:rPr lang="fr-BE" altLang="pt-PT" sz="1800" dirty="0" smtClean="0"/>
              <a:t>" </a:t>
            </a:r>
            <a:r>
              <a:rPr lang="fr-BE" altLang="pt-PT" sz="1800" dirty="0"/>
              <a:t>para </a:t>
            </a:r>
            <a:r>
              <a:rPr lang="fr-BE" altLang="pt-PT" sz="1800" dirty="0" err="1"/>
              <a:t>excluir</a:t>
            </a:r>
            <a:r>
              <a:rPr lang="fr-BE" altLang="pt-PT" sz="1800" dirty="0"/>
              <a:t> o </a:t>
            </a:r>
            <a:r>
              <a:rPr lang="fr-BE" altLang="pt-PT" sz="1800" dirty="0" err="1"/>
              <a:t>antimicrobiano</a:t>
            </a: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</p:txBody>
      </p:sp>
      <p:pic>
        <p:nvPicPr>
          <p:cNvPr id="25607" name="Picture 11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176463"/>
            <a:ext cx="3940175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Residentes</a:t>
            </a:r>
            <a:endParaRPr lang="en-US" altLang="pt-PT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92200"/>
            <a:ext cx="8526463" cy="5162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" y="1009536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C - </a:t>
            </a:r>
            <a:r>
              <a:rPr lang="en-GB" sz="2000" b="1" dirty="0" err="1" smtClean="0">
                <a:latin typeface="+mn-lt"/>
              </a:rPr>
              <a:t>Infecções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 err="1" smtClean="0">
                <a:latin typeface="+mn-lt"/>
              </a:rPr>
              <a:t>associadas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 err="1" smtClean="0">
                <a:latin typeface="+mn-lt"/>
              </a:rPr>
              <a:t>aos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 err="1" smtClean="0">
                <a:latin typeface="+mn-lt"/>
              </a:rPr>
              <a:t>cuidados</a:t>
            </a:r>
            <a:endParaRPr lang="en-GB" sz="2000" b="1" dirty="0">
              <a:latin typeface="+mn-lt"/>
            </a:endParaRPr>
          </a:p>
        </p:txBody>
      </p:sp>
      <p:sp>
        <p:nvSpPr>
          <p:cNvPr id="26629" name="Oval 4"/>
          <p:cNvSpPr>
            <a:spLocks noChangeArrowheads="1"/>
          </p:cNvSpPr>
          <p:nvPr/>
        </p:nvSpPr>
        <p:spPr bwMode="auto">
          <a:xfrm>
            <a:off x="823913" y="2046288"/>
            <a:ext cx="2824162" cy="4079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pic>
        <p:nvPicPr>
          <p:cNvPr id="26630" name="Picture 7" descr="Inf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6875"/>
            <a:ext cx="5192713" cy="408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5794375" y="1689100"/>
            <a:ext cx="3159125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b="1" dirty="0"/>
              <a:t>NOTA IMPORTANTE: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pt-PT" sz="800" b="1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 err="1"/>
              <a:t>Os</a:t>
            </a:r>
            <a:r>
              <a:rPr lang="en-GB" altLang="pt-PT" sz="1800" dirty="0"/>
              <a:t> dados de </a:t>
            </a:r>
            <a:r>
              <a:rPr lang="en-GB" altLang="pt-PT" sz="1800" dirty="0" err="1"/>
              <a:t>infecção</a:t>
            </a:r>
            <a:r>
              <a:rPr lang="en-GB" altLang="pt-PT" sz="1800" dirty="0"/>
              <a:t>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podem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ser</a:t>
            </a:r>
            <a:r>
              <a:rPr lang="en-GB" altLang="pt-PT" sz="1800" dirty="0"/>
              <a:t> salvo se: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1) </a:t>
            </a:r>
            <a:r>
              <a:rPr lang="en-GB" altLang="pt-PT" sz="1800" dirty="0" err="1"/>
              <a:t>Não</a:t>
            </a:r>
            <a:r>
              <a:rPr lang="en-GB" altLang="pt-PT" sz="1800" dirty="0"/>
              <a:t> </a:t>
            </a:r>
            <a:r>
              <a:rPr lang="en-GB" altLang="pt-PT" sz="1800" dirty="0" err="1" smtClean="0"/>
              <a:t>foi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escolhida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nenhuma</a:t>
            </a:r>
            <a:r>
              <a:rPr lang="en-GB" altLang="pt-PT" sz="1800" dirty="0"/>
              <a:t> </a:t>
            </a:r>
            <a:r>
              <a:rPr lang="en-GB" altLang="pt-PT" sz="1800" dirty="0" err="1"/>
              <a:t>infecção</a:t>
            </a:r>
            <a:r>
              <a:rPr lang="en-GB" altLang="pt-PT" sz="1800" dirty="0"/>
              <a:t> a </a:t>
            </a:r>
            <a:r>
              <a:rPr lang="en-GB" altLang="pt-PT" sz="1800" dirty="0" err="1"/>
              <a:t>partir</a:t>
            </a:r>
            <a:r>
              <a:rPr lang="en-GB" altLang="pt-PT" sz="1800" dirty="0"/>
              <a:t> da </a:t>
            </a:r>
            <a:r>
              <a:rPr lang="en-GB" altLang="pt-PT" sz="1800" dirty="0" err="1"/>
              <a:t>lista</a:t>
            </a:r>
            <a:r>
              <a:rPr lang="en-GB" altLang="pt-PT" sz="1800" dirty="0"/>
              <a:t>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800" dirty="0"/>
              <a:t>2) </a:t>
            </a:r>
            <a:r>
              <a:rPr lang="en-GB" altLang="pt-PT" sz="1800" dirty="0" err="1" smtClean="0"/>
              <a:t>Não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há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resposta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nenhuma</a:t>
            </a:r>
            <a:r>
              <a:rPr lang="en-GB" altLang="pt-PT" sz="1800" dirty="0" smtClean="0"/>
              <a:t> para </a:t>
            </a:r>
            <a:r>
              <a:rPr lang="en-GB" altLang="pt-PT" sz="1800" dirty="0"/>
              <a:t>"Nome de </a:t>
            </a:r>
            <a:r>
              <a:rPr lang="en-GB" altLang="pt-PT" sz="1800" dirty="0" err="1" smtClean="0"/>
              <a:t>microrganismo</a:t>
            </a:r>
            <a:r>
              <a:rPr lang="en-GB" altLang="pt-PT" sz="1800" dirty="0" smtClean="0"/>
              <a:t> </a:t>
            </a:r>
            <a:r>
              <a:rPr lang="en-GB" altLang="pt-PT" sz="1800" dirty="0" err="1"/>
              <a:t>isolado</a:t>
            </a:r>
            <a:r>
              <a:rPr lang="en-GB" altLang="pt-PT" sz="1800" dirty="0"/>
              <a:t> 1".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4. </a:t>
            </a:r>
            <a:r>
              <a:rPr lang="fr-BE" altLang="pt-PT" dirty="0" err="1" smtClean="0"/>
              <a:t>Inserção</a:t>
            </a:r>
            <a:r>
              <a:rPr lang="fr-BE" altLang="pt-PT" dirty="0" smtClean="0"/>
              <a:t> de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</a:t>
            </a:r>
            <a:r>
              <a:rPr lang="fr-BE" altLang="pt-PT" dirty="0" err="1" smtClean="0"/>
              <a:t>Residentes</a:t>
            </a:r>
            <a:endParaRPr lang="en-US" altLang="pt-PT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92200"/>
            <a:ext cx="8526463" cy="5162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pt-PT" sz="20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" y="938213"/>
            <a:ext cx="7912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latin typeface="+mn-lt"/>
              </a:rPr>
              <a:t>C - </a:t>
            </a:r>
            <a:r>
              <a:rPr lang="en-GB" sz="2000" b="1" dirty="0" err="1"/>
              <a:t>Infecções</a:t>
            </a:r>
            <a:r>
              <a:rPr lang="en-GB" sz="2000" b="1" dirty="0"/>
              <a:t> </a:t>
            </a:r>
            <a:r>
              <a:rPr lang="en-GB" sz="2000" b="1" dirty="0" err="1"/>
              <a:t>associadas</a:t>
            </a:r>
            <a:r>
              <a:rPr lang="en-GB" sz="2000" b="1" dirty="0"/>
              <a:t> </a:t>
            </a:r>
            <a:r>
              <a:rPr lang="en-GB" sz="2000" b="1" dirty="0" err="1"/>
              <a:t>aos</a:t>
            </a:r>
            <a:r>
              <a:rPr lang="en-GB" sz="2000" b="1" dirty="0"/>
              <a:t> </a:t>
            </a:r>
            <a:r>
              <a:rPr lang="en-GB" sz="2000" b="1" dirty="0" err="1"/>
              <a:t>cuidados</a:t>
            </a:r>
            <a:endParaRPr lang="en-GB" sz="2000" b="1" dirty="0">
              <a:latin typeface="+mn-lt"/>
            </a:endParaRPr>
          </a:p>
        </p:txBody>
      </p:sp>
      <p:sp>
        <p:nvSpPr>
          <p:cNvPr id="27653" name="Oval 4"/>
          <p:cNvSpPr>
            <a:spLocks noChangeArrowheads="1"/>
          </p:cNvSpPr>
          <p:nvPr/>
        </p:nvSpPr>
        <p:spPr bwMode="auto">
          <a:xfrm>
            <a:off x="823913" y="2046288"/>
            <a:ext cx="2824162" cy="4079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4799013" y="2176463"/>
            <a:ext cx="3754437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 err="1"/>
              <a:t>Até</a:t>
            </a:r>
            <a:r>
              <a:rPr lang="fr-BE" altLang="pt-PT" sz="1800" dirty="0"/>
              <a:t> 4 </a:t>
            </a:r>
            <a:r>
              <a:rPr lang="fr-BE" altLang="pt-PT" sz="1800" dirty="0" err="1"/>
              <a:t>infecções</a:t>
            </a:r>
            <a:r>
              <a:rPr lang="fr-BE" altLang="pt-PT" sz="1800" dirty="0"/>
              <a:t> </a:t>
            </a:r>
            <a:r>
              <a:rPr lang="fr-BE" altLang="pt-PT" sz="1800" dirty="0" err="1"/>
              <a:t>por</a:t>
            </a:r>
            <a:r>
              <a:rPr lang="fr-BE" altLang="pt-PT" sz="1800" dirty="0"/>
              <a:t> </a:t>
            </a:r>
            <a:r>
              <a:rPr lang="fr-BE" altLang="pt-PT" sz="1800" dirty="0" err="1" smtClean="0"/>
              <a:t>residente</a:t>
            </a: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/>
              <a:t>Clique no nome da </a:t>
            </a:r>
            <a:r>
              <a:rPr lang="fr-BE" altLang="pt-PT" sz="1800" dirty="0" err="1"/>
              <a:t>infecção</a:t>
            </a:r>
            <a:r>
              <a:rPr lang="fr-BE" altLang="pt-PT" sz="1800" dirty="0"/>
              <a:t> para </a:t>
            </a:r>
            <a:r>
              <a:rPr lang="fr-BE" altLang="pt-PT" sz="1800" dirty="0" err="1"/>
              <a:t>alterar</a:t>
            </a:r>
            <a:r>
              <a:rPr lang="fr-BE" altLang="pt-PT" sz="1800" dirty="0"/>
              <a:t> </a:t>
            </a:r>
            <a:r>
              <a:rPr lang="fr-BE" altLang="pt-PT" sz="1800" dirty="0" err="1"/>
              <a:t>dados</a:t>
            </a: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BE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BE" altLang="pt-PT" sz="1800" dirty="0"/>
              <a:t>Clique </a:t>
            </a:r>
            <a:r>
              <a:rPr lang="fr-BE" altLang="pt-PT" sz="1800" dirty="0" err="1"/>
              <a:t>em</a:t>
            </a:r>
            <a:r>
              <a:rPr lang="fr-BE" altLang="pt-PT" sz="1800" dirty="0"/>
              <a:t> </a:t>
            </a:r>
            <a:r>
              <a:rPr lang="fr-BE" altLang="pt-PT" sz="1800" dirty="0" smtClean="0"/>
              <a:t>"</a:t>
            </a:r>
            <a:r>
              <a:rPr lang="fr-BE" altLang="pt-PT" sz="1800" dirty="0" err="1" smtClean="0"/>
              <a:t>Delete</a:t>
            </a:r>
            <a:r>
              <a:rPr lang="fr-BE" altLang="pt-PT" sz="1800" dirty="0" smtClean="0"/>
              <a:t>" </a:t>
            </a:r>
            <a:r>
              <a:rPr lang="fr-BE" altLang="pt-PT" sz="1800" dirty="0"/>
              <a:t>para </a:t>
            </a:r>
            <a:r>
              <a:rPr lang="fr-BE" altLang="pt-PT" sz="1800" dirty="0" err="1"/>
              <a:t>excluir</a:t>
            </a:r>
            <a:r>
              <a:rPr lang="fr-BE" altLang="pt-PT" sz="1800" dirty="0"/>
              <a:t> a </a:t>
            </a:r>
            <a:r>
              <a:rPr lang="fr-BE" altLang="pt-PT" sz="1800" dirty="0" err="1"/>
              <a:t>infecção</a:t>
            </a:r>
            <a:endParaRPr lang="en-US" altLang="pt-PT" sz="18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pt-PT" sz="1800" dirty="0"/>
          </a:p>
        </p:txBody>
      </p:sp>
      <p:pic>
        <p:nvPicPr>
          <p:cNvPr id="27655" name="Picture 7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046288"/>
            <a:ext cx="4181475" cy="290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5. </a:t>
            </a:r>
            <a:r>
              <a:rPr lang="fr-BE" altLang="pt-PT" dirty="0" err="1"/>
              <a:t>G</a:t>
            </a:r>
            <a:r>
              <a:rPr lang="fr-BE" altLang="pt-PT" dirty="0" err="1" smtClean="0"/>
              <a:t>erar</a:t>
            </a:r>
            <a:r>
              <a:rPr lang="fr-BE" altLang="pt-PT" dirty="0" smtClean="0"/>
              <a:t> o </a:t>
            </a:r>
            <a:r>
              <a:rPr lang="fr-BE" altLang="pt-PT" dirty="0" err="1"/>
              <a:t>R</a:t>
            </a:r>
            <a:r>
              <a:rPr lang="fr-BE" altLang="pt-PT" dirty="0" err="1" smtClean="0"/>
              <a:t>elatório</a:t>
            </a:r>
            <a:r>
              <a:rPr lang="fr-BE" altLang="pt-PT" dirty="0" smtClean="0"/>
              <a:t> </a:t>
            </a:r>
            <a:endParaRPr lang="en-US" altLang="pt-PT" dirty="0" smtClean="0"/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23913" y="2046288"/>
            <a:ext cx="2824162" cy="4079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  <p:pic>
        <p:nvPicPr>
          <p:cNvPr id="28676" name="Picture 8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965200"/>
            <a:ext cx="61833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9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327275"/>
            <a:ext cx="73739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Oval 5"/>
          <p:cNvSpPr>
            <a:spLocks noChangeArrowheads="1"/>
          </p:cNvSpPr>
          <p:nvPr/>
        </p:nvSpPr>
        <p:spPr bwMode="auto">
          <a:xfrm>
            <a:off x="1239838" y="2697163"/>
            <a:ext cx="498475" cy="461962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pt-PT" altLang="pt-PT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6. </a:t>
            </a:r>
            <a:r>
              <a:rPr lang="fr-BE" altLang="pt-PT" dirty="0" err="1"/>
              <a:t>E</a:t>
            </a:r>
            <a:r>
              <a:rPr lang="fr-BE" altLang="pt-PT" dirty="0" err="1" smtClean="0"/>
              <a:t>xportar</a:t>
            </a:r>
            <a:r>
              <a:rPr lang="fr-BE" altLang="pt-PT" dirty="0" smtClean="0"/>
              <a:t> os </a:t>
            </a:r>
            <a:r>
              <a:rPr lang="fr-BE" altLang="pt-PT" dirty="0" err="1" smtClean="0"/>
              <a:t>dados</a:t>
            </a:r>
            <a:r>
              <a:rPr lang="fr-BE" altLang="pt-PT" dirty="0" smtClean="0"/>
              <a:t> HALT</a:t>
            </a:r>
            <a:endParaRPr lang="en-US" altLang="pt-PT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pt-PT" sz="1800" dirty="0" smtClean="0">
                <a:ea typeface="ＭＳ Ｐゴシック" panose="020B0600070205080204" pitchFamily="34" charset="-128"/>
              </a:rPr>
              <a:t>1. Clique no menu "Data" e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selecione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"Export"</a:t>
            </a:r>
          </a:p>
          <a:p>
            <a:pPr marL="0" indent="0"/>
            <a:endParaRPr lang="fr-BE" altLang="pt-PT" sz="1800" dirty="0" smtClean="0">
              <a:ea typeface="ＭＳ Ｐゴシック" panose="020B0600070205080204" pitchFamily="34" charset="-128"/>
            </a:endParaRPr>
          </a:p>
          <a:p>
            <a:pPr marL="0" indent="0"/>
            <a:endParaRPr lang="fr-BE" altLang="pt-PT" sz="1800" dirty="0" smtClean="0">
              <a:ea typeface="ＭＳ Ｐゴシック" panose="020B0600070205080204" pitchFamily="34" charset="-128"/>
            </a:endParaRPr>
          </a:p>
          <a:p>
            <a:pPr marL="0" indent="0"/>
            <a:endParaRPr lang="en-US" altLang="pt-PT" sz="1800" dirty="0" smtClean="0">
              <a:ea typeface="ＭＳ Ｐゴシック" panose="020B0600070205080204" pitchFamily="34" charset="-128"/>
            </a:endParaRPr>
          </a:p>
          <a:p>
            <a:pPr marL="0" indent="0"/>
            <a:r>
              <a:rPr lang="en-US" altLang="pt-PT" sz="1800" dirty="0" smtClean="0">
                <a:ea typeface="ＭＳ Ｐゴシック" panose="020B0600070205080204" pitchFamily="34" charset="-128"/>
              </a:rPr>
              <a:t>2.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Selecione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uma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pasta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na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qual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deve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ser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salvo. Clique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em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"OK"</a:t>
            </a:r>
          </a:p>
          <a:p>
            <a:pPr marL="0" indent="0"/>
            <a:r>
              <a:rPr lang="en-US" altLang="pt-PT" sz="1800" dirty="0" smtClean="0">
                <a:ea typeface="ＭＳ Ｐゴシック" panose="020B0600070205080204" pitchFamily="34" charset="-128"/>
              </a:rPr>
              <a:t>3. A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caixa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de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diálogo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aparece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,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confirmando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que 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foi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salvo.</a:t>
            </a:r>
            <a:endParaRPr lang="en-GB" altLang="pt-PT" sz="18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pt-PT" sz="1800" dirty="0" smtClean="0">
                <a:ea typeface="ＭＳ Ｐゴシック" panose="020B0600070205080204" pitchFamily="34" charset="-128"/>
              </a:rPr>
              <a:t>	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nome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do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é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gerado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automaticamente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pt-PT" sz="1800" i="1" dirty="0" smtClean="0">
                <a:ea typeface="ＭＳ Ｐゴシック" panose="020B0600070205080204" pitchFamily="34" charset="-128"/>
              </a:rPr>
              <a:t>	[ID da </a:t>
            </a:r>
            <a:r>
              <a:rPr lang="en-US" altLang="pt-PT" sz="1800" i="1" dirty="0" err="1" smtClean="0">
                <a:ea typeface="ＭＳ Ｐゴシック" panose="020B0600070205080204" pitchFamily="34" charset="-128"/>
              </a:rPr>
              <a:t>instalação</a:t>
            </a:r>
            <a:r>
              <a:rPr lang="en-US" altLang="pt-PT" sz="1800" i="1" dirty="0" smtClean="0">
                <a:ea typeface="ＭＳ Ｐゴシック" panose="020B0600070205080204" pitchFamily="34" charset="-128"/>
              </a:rPr>
              <a:t>]. [Nome da </a:t>
            </a:r>
            <a:r>
              <a:rPr lang="en-US" altLang="pt-PT" sz="1800" i="1" dirty="0" err="1" smtClean="0">
                <a:ea typeface="ＭＳ Ｐゴシック" panose="020B0600070205080204" pitchFamily="34" charset="-128"/>
              </a:rPr>
              <a:t>instalação</a:t>
            </a:r>
            <a:r>
              <a:rPr lang="en-US" altLang="pt-PT" sz="1800" i="1" dirty="0" smtClean="0">
                <a:ea typeface="ＭＳ Ｐゴシック" panose="020B0600070205080204" pitchFamily="34" charset="-128"/>
              </a:rPr>
              <a:t>] .HALTDatabase.zip </a:t>
            </a:r>
            <a:endParaRPr lang="en-GB" altLang="pt-PT" sz="1800" i="1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pt-PT" sz="1800" dirty="0" smtClean="0">
                <a:ea typeface="ＭＳ Ｐゴシック" panose="020B0600070205080204" pitchFamily="34" charset="-128"/>
              </a:rPr>
              <a:t>   </a:t>
            </a:r>
            <a:r>
              <a:rPr lang="en-US" altLang="pt-PT" sz="1800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Importante</a:t>
            </a:r>
            <a:r>
              <a:rPr lang="en-US" altLang="pt-PT" sz="18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: </a:t>
            </a:r>
            <a:r>
              <a:rPr lang="en-US" altLang="pt-PT" sz="1800" b="1" dirty="0" smtClean="0">
                <a:ea typeface="ＭＳ Ｐゴシック" panose="020B0600070205080204" pitchFamily="34" charset="-128"/>
              </a:rPr>
              <a:t>NÃO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renomeie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.zip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criado</a:t>
            </a:r>
            <a:endParaRPr lang="en-GB" altLang="pt-PT" sz="18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Calibri" panose="020F0502020204030204" pitchFamily="34" charset="0"/>
              <a:buAutoNum type="arabicPeriod" startAt="4"/>
            </a:pPr>
            <a:r>
              <a:rPr lang="en-US" altLang="pt-PT" sz="1800" dirty="0" smtClean="0">
                <a:ea typeface="ＭＳ Ｐゴシック" panose="020B0600070205080204" pitchFamily="34" charset="-128"/>
              </a:rPr>
              <a:t>O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arquivo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deve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ser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enviado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ao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coordenador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da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pesquisa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nacional</a:t>
            </a:r>
            <a:endParaRPr lang="en-US" altLang="pt-PT" sz="1800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pt-PT" sz="1800" dirty="0" smtClean="0">
                <a:ea typeface="ＭＳ Ｐゴシック" panose="020B0600070205080204" pitchFamily="34" charset="-128"/>
              </a:rPr>
              <a:t>	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Ele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irá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fornecer-lhe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mais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detalhes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sobre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como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fazer</a:t>
            </a:r>
            <a:r>
              <a:rPr lang="en-US" altLang="pt-PT" sz="1800" dirty="0" smtClean="0">
                <a:ea typeface="ＭＳ Ｐゴシック" panose="020B0600070205080204" pitchFamily="34" charset="-128"/>
              </a:rPr>
              <a:t> </a:t>
            </a:r>
            <a:r>
              <a:rPr lang="en-US" altLang="pt-PT" sz="1800" dirty="0" err="1" smtClean="0">
                <a:ea typeface="ＭＳ Ｐゴシック" panose="020B0600070205080204" pitchFamily="34" charset="-128"/>
              </a:rPr>
              <a:t>isso</a:t>
            </a: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5" descr="HALT 3 ::: Healthcare-associated infections and antimicrobial use in European long-term care facilities ::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390650"/>
            <a:ext cx="50165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QUESTÕES?</a:t>
            </a:r>
            <a:endParaRPr lang="en-US" altLang="pt-PT" dirty="0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51556" y="2305731"/>
            <a:ext cx="7034212" cy="1192212"/>
          </a:xfrm>
          <a:prstGeom prst="rect">
            <a:avLst/>
          </a:prstGeom>
          <a:solidFill>
            <a:srgbClr val="FFFFFF"/>
          </a:solidFill>
          <a:ln w="222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600" b="1" dirty="0" err="1">
                <a:ea typeface="Batang" panose="02030600000101010101" pitchFamily="18" charset="-127"/>
              </a:rPr>
              <a:t>Por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favor</a:t>
            </a:r>
            <a:r>
              <a:rPr lang="en-GB" altLang="pt-PT" sz="1600" b="1" dirty="0">
                <a:ea typeface="Batang" panose="02030600000101010101" pitchFamily="18" charset="-127"/>
              </a:rPr>
              <a:t>, </a:t>
            </a:r>
            <a:r>
              <a:rPr lang="en-GB" altLang="pt-PT" sz="1600" b="1" dirty="0" err="1">
                <a:ea typeface="Batang" panose="02030600000101010101" pitchFamily="18" charset="-127"/>
              </a:rPr>
              <a:t>armazenar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 smtClean="0">
                <a:ea typeface="Batang" panose="02030600000101010101" pitchFamily="18" charset="-127"/>
              </a:rPr>
              <a:t>em</a:t>
            </a:r>
            <a:r>
              <a:rPr lang="en-GB" altLang="pt-PT" sz="1600" b="1" dirty="0" smtClean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 smtClean="0">
                <a:ea typeface="Batang" panose="02030600000101010101" pitchFamily="18" charset="-127"/>
              </a:rPr>
              <a:t>segurança</a:t>
            </a:r>
            <a:r>
              <a:rPr lang="en-GB" altLang="pt-PT" sz="1600" b="1" dirty="0" smtClean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todos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os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questionários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em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r>
              <a:rPr lang="en-GB" altLang="pt-PT" sz="1600" b="1" dirty="0" err="1">
                <a:ea typeface="Batang" panose="02030600000101010101" pitchFamily="18" charset="-127"/>
              </a:rPr>
              <a:t>papel</a:t>
            </a:r>
            <a:r>
              <a:rPr lang="en-GB" altLang="pt-PT" sz="1600" b="1" dirty="0">
                <a:ea typeface="Batang" panose="02030600000101010101" pitchFamily="18" charset="-127"/>
              </a:rPr>
              <a:t> e </a:t>
            </a:r>
            <a:r>
              <a:rPr lang="en-GB" altLang="pt-PT" sz="1600" b="1" dirty="0" err="1">
                <a:ea typeface="Batang" panose="02030600000101010101" pitchFamily="18" charset="-127"/>
              </a:rPr>
              <a:t>arquivos</a:t>
            </a:r>
            <a:r>
              <a:rPr lang="en-GB" altLang="pt-PT" sz="1600" b="1" dirty="0">
                <a:ea typeface="Batang" panose="02030600000101010101" pitchFamily="18" charset="-127"/>
              </a:rPr>
              <a:t> de </a:t>
            </a:r>
            <a:r>
              <a:rPr lang="en-GB" altLang="pt-PT" sz="1600" b="1" dirty="0" err="1">
                <a:ea typeface="Batang" panose="02030600000101010101" pitchFamily="18" charset="-127"/>
              </a:rPr>
              <a:t>computador</a:t>
            </a:r>
            <a:r>
              <a:rPr lang="en-GB" altLang="pt-PT" sz="1600" b="1" dirty="0">
                <a:ea typeface="Batang" panose="02030600000101010101" pitchFamily="18" charset="-127"/>
              </a:rPr>
              <a:t> </a:t>
            </a:r>
            <a:endParaRPr lang="en-US" altLang="pt-PT" sz="1600" dirty="0"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pt-PT" sz="1600" b="1" dirty="0" err="1">
                <a:ea typeface="Batang" panose="02030600000101010101" pitchFamily="18" charset="-127"/>
              </a:rPr>
              <a:t>até</a:t>
            </a:r>
            <a:r>
              <a:rPr lang="en-GB" altLang="pt-PT" sz="1600" b="1" dirty="0">
                <a:ea typeface="Batang" panose="02030600000101010101" pitchFamily="18" charset="-127"/>
              </a:rPr>
              <a:t> o </a:t>
            </a:r>
            <a:r>
              <a:rPr lang="en-GB" altLang="pt-PT" sz="1600" b="1" dirty="0" err="1">
                <a:ea typeface="Batang" panose="02030600000101010101" pitchFamily="18" charset="-127"/>
              </a:rPr>
              <a:t>fim</a:t>
            </a:r>
            <a:r>
              <a:rPr lang="en-GB" altLang="pt-PT" sz="1600" b="1" dirty="0">
                <a:ea typeface="Batang" panose="02030600000101010101" pitchFamily="18" charset="-127"/>
              </a:rPr>
              <a:t> do </a:t>
            </a:r>
            <a:r>
              <a:rPr lang="en-GB" altLang="pt-PT" sz="1600" b="1" dirty="0" err="1">
                <a:ea typeface="Batang" panose="02030600000101010101" pitchFamily="18" charset="-127"/>
              </a:rPr>
              <a:t>projecto</a:t>
            </a:r>
            <a:r>
              <a:rPr lang="en-GB" altLang="pt-PT" sz="1600" b="1" dirty="0">
                <a:ea typeface="Batang" panose="02030600000101010101" pitchFamily="18" charset="-127"/>
              </a:rPr>
              <a:t> (</a:t>
            </a:r>
            <a:r>
              <a:rPr lang="en-GB" altLang="pt-PT" sz="1600" b="1" dirty="0" err="1">
                <a:ea typeface="Batang" panose="02030600000101010101" pitchFamily="18" charset="-127"/>
              </a:rPr>
              <a:t>Dezembro</a:t>
            </a:r>
            <a:r>
              <a:rPr lang="en-GB" altLang="pt-PT" sz="1600" b="1" dirty="0">
                <a:ea typeface="Batang" panose="02030600000101010101" pitchFamily="18" charset="-127"/>
              </a:rPr>
              <a:t> de 2018)</a:t>
            </a:r>
            <a:endParaRPr lang="en-US" altLang="pt-PT" sz="1600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 sz="700" dirty="0">
                <a:ea typeface="Batang" panose="02030600000101010101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2213"/>
            <a:ext cx="8526463" cy="51625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pt-PT" dirty="0" smtClean="0">
                <a:ea typeface="ＭＳ Ｐゴシック" panose="020B0600070205080204" pitchFamily="34" charset="-128"/>
              </a:rPr>
              <a:t>Sistema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operacional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 Microsoft Windows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pt-PT" sz="1600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pt-PT" dirty="0" smtClean="0">
                <a:ea typeface="ＭＳ Ｐゴシック" panose="020B0600070205080204" pitchFamily="34" charset="-128"/>
              </a:rPr>
              <a:t>Microsoft .</a:t>
            </a:r>
            <a:r>
              <a:rPr lang="en-GB" altLang="pt-PT" dirty="0">
                <a:ea typeface="ＭＳ Ｐゴシック" panose="020B0600070205080204" pitchFamily="34" charset="-128"/>
              </a:rPr>
              <a:t>NET framework &gt; 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2.0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pt-PT" sz="1600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pt-PT" dirty="0">
                <a:ea typeface="ＭＳ Ｐゴシック" panose="020B0600070205080204" pitchFamily="34" charset="-128"/>
              </a:rPr>
              <a:t>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xtractor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arquivo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ZIP</a:t>
            </a:r>
          </a:p>
          <a:p>
            <a:pPr lvl="2">
              <a:lnSpc>
                <a:spcPct val="90000"/>
              </a:lnSpc>
              <a:buFontTx/>
              <a:buChar char="-"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Por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padrão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incluído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no Windows XP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superior</a:t>
            </a:r>
          </a:p>
          <a:p>
            <a:pPr lvl="2">
              <a:lnSpc>
                <a:spcPct val="90000"/>
              </a:lnSpc>
              <a:buFontTx/>
              <a:buChar char="-"/>
            </a:pPr>
            <a:r>
              <a:rPr lang="en-GB" altLang="pt-PT" dirty="0" smtClean="0">
                <a:ea typeface="ＭＳ Ｐゴシック" panose="020B0600070205080204" pitchFamily="34" charset="-128"/>
              </a:rPr>
              <a:t>Na internet: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por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exemplo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, 7-zip (</a:t>
            </a:r>
            <a:r>
              <a:rPr lang="en-US" altLang="pt-PT" u="sng" dirty="0" smtClean="0">
                <a:ea typeface="ＭＳ Ｐゴシック" panose="020B0600070205080204" pitchFamily="34" charset="-128"/>
                <a:hlinkClick r:id="rId3"/>
              </a:rPr>
              <a:t>http://sourceforge.net/projects/sevenzip/</a:t>
            </a:r>
            <a:r>
              <a:rPr lang="en-US" altLang="pt-PT" u="sng" dirty="0" smtClean="0">
                <a:ea typeface="ＭＳ Ｐゴシック" panose="020B0600070205080204" pitchFamily="34" charset="-128"/>
              </a:rPr>
              <a:t>)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pt-PT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PRÉ-REQUISITOS</a:t>
            </a:r>
            <a:endParaRPr lang="en-US" alt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HALT-3 SOFTWARE</a:t>
            </a:r>
            <a:endParaRPr lang="en-US" altLang="pt-PT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en-GB" altLang="pt-PT" sz="36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36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3600" b="1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2346325"/>
            <a:ext cx="42037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3784600"/>
            <a:ext cx="359092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>
            <a:stCxn id="8197" idx="0"/>
          </p:cNvCxnSpPr>
          <p:nvPr/>
        </p:nvCxnSpPr>
        <p:spPr>
          <a:xfrm flipH="1" flipV="1">
            <a:off x="6757988" y="3411538"/>
            <a:ext cx="0" cy="373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8196" idx="2"/>
          </p:cNvCxnSpPr>
          <p:nvPr/>
        </p:nvCxnSpPr>
        <p:spPr>
          <a:xfrm flipH="1">
            <a:off x="2490788" y="4557713"/>
            <a:ext cx="0" cy="350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4" name="TextBox 5"/>
          <p:cNvSpPr txBox="1">
            <a:spLocks noChangeArrowheads="1"/>
          </p:cNvSpPr>
          <p:nvPr/>
        </p:nvSpPr>
        <p:spPr bwMode="auto">
          <a:xfrm>
            <a:off x="420688" y="4967288"/>
            <a:ext cx="42037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sz="1600" dirty="0" smtClean="0">
                <a:latin typeface="+mn-lt"/>
              </a:rPr>
              <a:t>Esta mensagem pode aparecer ao abrir o aplicativo se o arquivo ZIP não foi extraído em primeiro lugar.</a:t>
            </a:r>
          </a:p>
          <a:p>
            <a:pPr eaLnBrk="1" hangingPunct="1">
              <a:defRPr/>
            </a:pPr>
            <a:r>
              <a:rPr lang="en-GB" sz="1600" dirty="0" err="1" smtClean="0">
                <a:latin typeface="+mn-lt"/>
              </a:rPr>
              <a:t>Seleccione</a:t>
            </a:r>
            <a:r>
              <a:rPr lang="en-GB" sz="1600" dirty="0" smtClean="0">
                <a:latin typeface="+mn-lt"/>
              </a:rPr>
              <a:t> </a:t>
            </a:r>
            <a:r>
              <a:rPr lang="en-GB" altLang="en-US" sz="1600" dirty="0" err="1" smtClean="0">
                <a:latin typeface="+mn-lt"/>
              </a:rPr>
              <a:t>em</a:t>
            </a:r>
            <a:r>
              <a:rPr lang="en-GB" altLang="en-US" sz="1600" dirty="0" smtClean="0">
                <a:latin typeface="+mn-lt"/>
              </a:rPr>
              <a:t> </a:t>
            </a:r>
            <a:r>
              <a:rPr lang="en-GB" altLang="en-US" sz="1600" dirty="0" err="1" smtClean="0">
                <a:latin typeface="+mn-lt"/>
              </a:rPr>
              <a:t>primeiro</a:t>
            </a:r>
            <a:r>
              <a:rPr lang="en-GB" altLang="en-US" sz="1600" dirty="0" smtClean="0">
                <a:latin typeface="+mn-lt"/>
              </a:rPr>
              <a:t> </a:t>
            </a:r>
            <a:r>
              <a:rPr lang="en-GB" altLang="en-US" sz="1600" dirty="0" err="1" smtClean="0">
                <a:latin typeface="+mn-lt"/>
              </a:rPr>
              <a:t>lugar</a:t>
            </a:r>
            <a:r>
              <a:rPr lang="en-GB" altLang="en-US" sz="1600" dirty="0" smtClean="0">
                <a:latin typeface="+mn-lt"/>
              </a:rPr>
              <a:t> </a:t>
            </a:r>
            <a:r>
              <a:rPr lang="en-GB" sz="1600" dirty="0"/>
              <a:t> </a:t>
            </a:r>
            <a:r>
              <a:rPr lang="en-GB" altLang="en-US" sz="1600" dirty="0"/>
              <a:t>"</a:t>
            </a:r>
            <a:r>
              <a:rPr lang="en-GB" sz="1600" dirty="0" err="1"/>
              <a:t>extrair</a:t>
            </a:r>
            <a:r>
              <a:rPr lang="en-GB" sz="1600" dirty="0"/>
              <a:t> </a:t>
            </a:r>
            <a:r>
              <a:rPr lang="en-GB" sz="1600" dirty="0" err="1" smtClean="0"/>
              <a:t>tudo</a:t>
            </a:r>
            <a:r>
              <a:rPr lang="en-GB" sz="1600" dirty="0" smtClean="0"/>
              <a:t> - extract all</a:t>
            </a:r>
            <a:r>
              <a:rPr lang="en-GB" altLang="en-US" sz="1600" dirty="0" smtClean="0"/>
              <a:t>“ </a:t>
            </a:r>
            <a:r>
              <a:rPr lang="en-GB" altLang="en-US" sz="1600" dirty="0" smtClean="0">
                <a:latin typeface="+mn-lt"/>
              </a:rPr>
              <a:t>para pasta </a:t>
            </a:r>
            <a:r>
              <a:rPr lang="en-GB" altLang="en-US" sz="1600" dirty="0" err="1" smtClean="0">
                <a:latin typeface="+mn-lt"/>
              </a:rPr>
              <a:t>definida</a:t>
            </a:r>
            <a:r>
              <a:rPr lang="en-GB" altLang="en-US" sz="1600" dirty="0" smtClean="0">
                <a:latin typeface="+mn-lt"/>
              </a:rPr>
              <a:t> </a:t>
            </a:r>
            <a:r>
              <a:rPr lang="en-GB" altLang="en-US" sz="1600" dirty="0" err="1" smtClean="0">
                <a:latin typeface="+mn-lt"/>
              </a:rPr>
              <a:t>por</a:t>
            </a:r>
            <a:r>
              <a:rPr lang="en-GB" altLang="en-US" sz="1600" dirty="0" smtClean="0">
                <a:latin typeface="+mn-lt"/>
              </a:rPr>
              <a:t> </a:t>
            </a:r>
            <a:r>
              <a:rPr lang="en-GB" altLang="en-US" sz="1600" dirty="0" err="1" smtClean="0">
                <a:latin typeface="+mn-lt"/>
              </a:rPr>
              <a:t>si</a:t>
            </a:r>
            <a:r>
              <a:rPr lang="en-GB" sz="1600" dirty="0" smtClean="0">
                <a:latin typeface="+mn-lt"/>
              </a:rPr>
              <a:t>.</a:t>
            </a:r>
          </a:p>
        </p:txBody>
      </p:sp>
      <p:sp>
        <p:nvSpPr>
          <p:cNvPr id="6155" name="TextBox 12"/>
          <p:cNvSpPr txBox="1">
            <a:spLocks noChangeArrowheads="1"/>
          </p:cNvSpPr>
          <p:nvPr/>
        </p:nvSpPr>
        <p:spPr bwMode="auto">
          <a:xfrm>
            <a:off x="4743450" y="2374900"/>
            <a:ext cx="42021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sz="1600" dirty="0" smtClean="0">
                <a:latin typeface="+mn-lt"/>
              </a:rPr>
              <a:t>Dependendo das configurações de segurança do computador poderá receber este aviso quando você clica no arquivo ZIP. </a:t>
            </a:r>
          </a:p>
          <a:p>
            <a:pPr eaLnBrk="1" hangingPunct="1">
              <a:defRPr/>
            </a:pPr>
            <a:r>
              <a:rPr lang="en-GB" sz="1600" dirty="0" smtClean="0">
                <a:latin typeface="+mn-lt"/>
              </a:rPr>
              <a:t>Clique </a:t>
            </a:r>
            <a:r>
              <a:rPr lang="en-GB" altLang="en-US" sz="1600" dirty="0" smtClean="0">
                <a:latin typeface="+mn-lt"/>
              </a:rPr>
              <a:t>“</a:t>
            </a:r>
            <a:r>
              <a:rPr lang="en-GB" sz="1600" dirty="0" smtClean="0">
                <a:latin typeface="+mn-lt"/>
              </a:rPr>
              <a:t>OK</a:t>
            </a:r>
            <a:r>
              <a:rPr lang="en-GB" altLang="en-US" sz="1600" dirty="0" smtClean="0">
                <a:latin typeface="+mn-lt"/>
              </a:rPr>
              <a:t>"</a:t>
            </a:r>
            <a:r>
              <a:rPr lang="en-GB" sz="1600" dirty="0" smtClean="0">
                <a:latin typeface="+mn-lt"/>
              </a:rPr>
              <a:t> continuar.</a:t>
            </a:r>
          </a:p>
        </p:txBody>
      </p:sp>
      <p:pic>
        <p:nvPicPr>
          <p:cNvPr id="8202" name="Picture Placeholder 4" descr="HALT 201603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247775"/>
            <a:ext cx="7173912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err="1" smtClean="0"/>
              <a:t>Instalação</a:t>
            </a:r>
            <a:r>
              <a:rPr lang="fr-BE" altLang="pt-PT" dirty="0" smtClean="0"/>
              <a:t> Software</a:t>
            </a:r>
            <a:endParaRPr lang="en-US" altLang="pt-PT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41313" y="1079500"/>
            <a:ext cx="8526462" cy="5162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Passos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seguir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</a:t>
            </a:r>
          </a:p>
          <a:p>
            <a:pPr marL="0" indent="0">
              <a:buFont typeface="Calibri" panose="020F0502020204030204" pitchFamily="34" charset="0"/>
              <a:buAutoNum type="arabicPeriod"/>
            </a:pP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Descompacte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arquivo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ZIP</a:t>
            </a:r>
          </a:p>
          <a:p>
            <a:pPr marL="0" indent="0">
              <a:buFont typeface="Calibri" panose="020F0502020204030204" pitchFamily="34" charset="0"/>
              <a:buAutoNum type="arabicPeriod"/>
            </a:pPr>
            <a:r>
              <a:rPr lang="en-GB" altLang="pt-PT" dirty="0" smtClean="0">
                <a:ea typeface="ＭＳ Ｐゴシック" panose="020B0600070205080204" pitchFamily="34" charset="-128"/>
              </a:rPr>
              <a:t> Clique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duas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vezes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em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HALT_LTCF (.exe)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2619375"/>
            <a:ext cx="6640512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6088" y="3984625"/>
            <a:ext cx="6411912" cy="33178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GB" altLang="pt-PT" smtClean="0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7025"/>
            <a:ext cx="5121275" cy="346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err="1" smtClean="0"/>
              <a:t>Extraindo</a:t>
            </a:r>
            <a:r>
              <a:rPr lang="fr-BE" altLang="pt-PT" dirty="0" smtClean="0"/>
              <a:t> a APLICAÇÃO</a:t>
            </a:r>
            <a:endParaRPr lang="en-US" altLang="pt-PT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Se tem um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programa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ZIP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instalado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(Windows XP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acima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)</a:t>
            </a: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GB" altLang="pt-PT" dirty="0">
                <a:ea typeface="ＭＳ Ｐゴシック" panose="020B0600070205080204" pitchFamily="34" charset="-128"/>
              </a:rPr>
              <a:t>C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lique com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botão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dto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rato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sobre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nome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arquivo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pesquise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função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 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"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Extrair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tudo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...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"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Selecione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uma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pasta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na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qual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você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gostaria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guardar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arquivos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.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Clique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"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Extrair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"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ou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“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OK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"</a:t>
            </a:r>
            <a:endParaRPr lang="en-GB" altLang="pt-PT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err="1"/>
              <a:t>Extraindo</a:t>
            </a:r>
            <a:r>
              <a:rPr lang="fr-BE" altLang="pt-PT" dirty="0"/>
              <a:t> a APLICAÇÃO</a:t>
            </a:r>
            <a:endParaRPr lang="en-US" altLang="pt-PT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A pasta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extraída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contém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seguintes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arquivos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</a:t>
            </a: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Clique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em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"HALT_LTCF" para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abrir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o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aplicativo</a:t>
            </a:r>
            <a:endParaRPr lang="en-GB" altLang="pt-PT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21400" y="2517775"/>
            <a:ext cx="3022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 err="1">
                <a:solidFill>
                  <a:srgbClr val="FF0000"/>
                </a:solidFill>
                <a:latin typeface="+mn-lt"/>
              </a:rPr>
              <a:t>Não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APAGUE </a:t>
            </a:r>
            <a:r>
              <a:rPr lang="en-GB" sz="2000" dirty="0" err="1" smtClean="0">
                <a:solidFill>
                  <a:srgbClr val="FF0000"/>
                </a:solidFill>
                <a:latin typeface="+mn-lt"/>
              </a:rPr>
              <a:t>arquivos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desta pasta !!!</a:t>
            </a:r>
          </a:p>
        </p:txBody>
      </p:sp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760538"/>
            <a:ext cx="5697538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75" y="1447800"/>
            <a:ext cx="3576638" cy="28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47800"/>
            <a:ext cx="4519613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 smtClean="0"/>
              <a:t>Software HALT 3</a:t>
            </a:r>
            <a:endParaRPr lang="en-US" altLang="pt-PT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79500"/>
            <a:ext cx="8526463" cy="5267325"/>
          </a:xfrm>
        </p:spPr>
        <p:txBody>
          <a:bodyPr/>
          <a:lstStyle/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en-GB" altLang="pt-PT" dirty="0" err="1" smtClean="0">
                <a:ea typeface="ＭＳ Ｐゴシック" panose="020B0600070205080204" pitchFamily="34" charset="-128"/>
              </a:rPr>
              <a:t>Ecran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de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abertura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</a:t>
            </a: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endParaRPr lang="en-GB" altLang="pt-PT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Clique 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em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 "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Continuar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" 		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Login*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:</a:t>
            </a:r>
            <a:endParaRPr lang="en-GB" altLang="pt-PT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						</a:t>
            </a:r>
            <a:r>
              <a:rPr lang="en-GB" altLang="pt-PT" dirty="0" err="1" smtClean="0">
                <a:ea typeface="ＭＳ Ｐゴシック" panose="020B0600070205080204" pitchFamily="34" charset="-128"/>
              </a:rPr>
              <a:t>Senha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*:</a:t>
            </a:r>
          </a:p>
          <a:p>
            <a:pPr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en-GB" altLang="pt-PT" dirty="0" smtClean="0">
                <a:ea typeface="ＭＳ Ｐゴシック" panose="020B0600070205080204" pitchFamily="34" charset="-128"/>
              </a:rPr>
              <a:t>											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* </a:t>
            </a:r>
            <a:r>
              <a:rPr lang="en-GB" altLang="pt-PT" sz="1200" dirty="0" smtClean="0">
                <a:ea typeface="ＭＳ Ｐゴシック" panose="020B0600070205080204" pitchFamily="34" charset="-128"/>
              </a:rPr>
              <a:t>A SER FORNECIDA ÁS UNIDADES ADERENTES AO HALT 3 NO MOMENTO DA FORMAÇÃO</a:t>
            </a:r>
            <a:r>
              <a:rPr lang="en-GB" altLang="pt-PT" dirty="0" smtClean="0">
                <a:ea typeface="ＭＳ Ｐゴシック" panose="020B0600070205080204" pitchFamily="34" charset="-128"/>
              </a:rPr>
              <a:t>	</a:t>
            </a:r>
            <a:endParaRPr lang="en-GB" altLang="pt-PT" sz="2000" b="1" dirty="0" smtClean="0">
              <a:ea typeface="ＭＳ Ｐゴシック" panose="020B0600070205080204" pitchFamily="34" charset="-128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843463" y="3198813"/>
            <a:ext cx="490537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pt-PT" dirty="0"/>
              <a:t>Software HALT 3</a:t>
            </a:r>
            <a:endParaRPr lang="en-US" altLang="pt-PT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pt-PT" sz="2000" b="1" dirty="0" err="1" smtClean="0">
                <a:ea typeface="ＭＳ Ｐゴシック" panose="020B0600070205080204" pitchFamily="34" charset="-128"/>
              </a:rPr>
              <a:t>Ao</a:t>
            </a:r>
            <a:r>
              <a:rPr lang="en-GB" altLang="pt-PT" sz="2000" b="1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b="1" dirty="0" err="1" smtClean="0">
                <a:ea typeface="ＭＳ Ｐゴシック" panose="020B0600070205080204" pitchFamily="34" charset="-128"/>
              </a:rPr>
              <a:t>efetuar</a:t>
            </a:r>
            <a:r>
              <a:rPr lang="en-GB" altLang="pt-PT" sz="2000" b="1" dirty="0" smtClean="0">
                <a:ea typeface="ＭＳ Ｐゴシック" panose="020B0600070205080204" pitchFamily="34" charset="-128"/>
              </a:rPr>
              <a:t> login pela </a:t>
            </a:r>
            <a:r>
              <a:rPr lang="en-GB" altLang="pt-PT" sz="2000" b="1" dirty="0" err="1" smtClean="0">
                <a:ea typeface="ＭＳ Ｐゴシック" panose="020B0600070205080204" pitchFamily="34" charset="-128"/>
              </a:rPr>
              <a:t>primeira</a:t>
            </a:r>
            <a:r>
              <a:rPr lang="en-GB" altLang="pt-PT" sz="2000" b="1" dirty="0" smtClean="0">
                <a:ea typeface="ＭＳ Ｐゴシック" panose="020B0600070205080204" pitchFamily="34" charset="-128"/>
              </a:rPr>
              <a:t> </a:t>
            </a:r>
            <a:r>
              <a:rPr lang="en-GB" altLang="pt-PT" sz="2000" b="1" dirty="0" err="1" smtClean="0">
                <a:ea typeface="ＭＳ Ｐゴシック" panose="020B0600070205080204" pitchFamily="34" charset="-128"/>
              </a:rPr>
              <a:t>vez</a:t>
            </a:r>
            <a:r>
              <a:rPr lang="en-GB" altLang="pt-PT" sz="2000" b="1" dirty="0" smtClean="0">
                <a:ea typeface="ＭＳ Ｐゴシック" panose="020B0600070205080204" pitchFamily="34" charset="-128"/>
              </a:rPr>
              <a:t> é </a:t>
            </a:r>
            <a:r>
              <a:rPr lang="en-GB" altLang="pt-PT" sz="2000" b="1" dirty="0" err="1" smtClean="0">
                <a:ea typeface="ＭＳ Ｐゴシック" panose="020B0600070205080204" pitchFamily="34" charset="-128"/>
              </a:rPr>
              <a:t>necessária</a:t>
            </a:r>
            <a:r>
              <a:rPr lang="en-GB" altLang="pt-PT" sz="2000" b="1" dirty="0" smtClean="0">
                <a:ea typeface="ＭＳ Ｐゴシック" panose="020B0600070205080204" pitchFamily="34" charset="-128"/>
              </a:rPr>
              <a:t>.</a:t>
            </a:r>
          </a:p>
          <a:p>
            <a:pPr>
              <a:buFont typeface="Arial" panose="020B0604020202020204" pitchFamily="34" charset="0"/>
              <a:buNone/>
            </a:pPr>
            <a:endParaRPr lang="en-GB" altLang="pt-PT" sz="44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000" b="1" dirty="0" smtClean="0"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pt-PT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4237038" y="1622425"/>
            <a:ext cx="475615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AutoNum type="arabicPeriod"/>
            </a:pPr>
            <a:r>
              <a:rPr lang="en-US" altLang="pt-PT" sz="1800" dirty="0" err="1"/>
              <a:t>Escolha</a:t>
            </a:r>
            <a:r>
              <a:rPr lang="en-US" altLang="pt-PT" sz="1800" dirty="0"/>
              <a:t> o </a:t>
            </a:r>
            <a:r>
              <a:rPr lang="en-US" altLang="pt-PT" sz="1800" dirty="0" err="1"/>
              <a:t>seu</a:t>
            </a:r>
            <a:r>
              <a:rPr lang="en-US" altLang="pt-PT" sz="1800" dirty="0"/>
              <a:t> </a:t>
            </a:r>
            <a:r>
              <a:rPr lang="en-US" altLang="pt-PT" sz="1800" dirty="0" err="1"/>
              <a:t>país</a:t>
            </a:r>
            <a:r>
              <a:rPr lang="en-US" altLang="pt-PT" sz="1800" dirty="0"/>
              <a:t> </a:t>
            </a:r>
            <a:r>
              <a:rPr lang="en-GB" altLang="pt-PT" sz="1800" dirty="0"/>
              <a:t>a </a:t>
            </a:r>
            <a:r>
              <a:rPr lang="en-GB" altLang="pt-PT" sz="1800" dirty="0" err="1"/>
              <a:t>partir</a:t>
            </a:r>
            <a:r>
              <a:rPr lang="en-GB" altLang="pt-PT" sz="1800" dirty="0"/>
              <a:t> da </a:t>
            </a:r>
            <a:r>
              <a:rPr lang="en-GB" altLang="pt-PT" sz="1800" dirty="0" err="1"/>
              <a:t>lista</a:t>
            </a:r>
            <a:endParaRPr lang="en-GB" altLang="pt-PT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AutoNum type="arabicPeriod"/>
            </a:pPr>
            <a:r>
              <a:rPr lang="en-US" altLang="pt-PT" sz="1800" dirty="0" err="1"/>
              <a:t>Escolha</a:t>
            </a:r>
            <a:r>
              <a:rPr lang="en-US" altLang="pt-PT" sz="1800" dirty="0"/>
              <a:t> o </a:t>
            </a:r>
            <a:r>
              <a:rPr lang="en-US" altLang="pt-PT" sz="1800" dirty="0" err="1"/>
              <a:t>número</a:t>
            </a:r>
            <a:r>
              <a:rPr lang="en-US" altLang="pt-PT" sz="1800" dirty="0"/>
              <a:t> de </a:t>
            </a:r>
            <a:r>
              <a:rPr lang="en-US" altLang="pt-PT" sz="1800" dirty="0" err="1"/>
              <a:t>estudo</a:t>
            </a:r>
            <a:r>
              <a:rPr lang="en-US" altLang="pt-PT" sz="1800" dirty="0"/>
              <a:t> </a:t>
            </a:r>
            <a:r>
              <a:rPr lang="en-US" altLang="pt-PT" sz="1800" dirty="0" smtClean="0"/>
              <a:t>HALT </a:t>
            </a:r>
            <a:r>
              <a:rPr lang="en-US" altLang="pt-PT" sz="1800" dirty="0" err="1" smtClean="0"/>
              <a:t>atribuído</a:t>
            </a:r>
            <a:r>
              <a:rPr lang="en-US" altLang="pt-PT" sz="1800" dirty="0" smtClean="0"/>
              <a:t> à </a:t>
            </a:r>
            <a:r>
              <a:rPr lang="en-US" altLang="pt-PT" sz="1800" dirty="0" err="1" smtClean="0"/>
              <a:t>sua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Unidade</a:t>
            </a:r>
            <a:r>
              <a:rPr lang="en-US" altLang="pt-PT" sz="1800" dirty="0" smtClean="0"/>
              <a:t> - a </a:t>
            </a:r>
            <a:r>
              <a:rPr lang="en-US" altLang="pt-PT" sz="1800" dirty="0" err="1"/>
              <a:t>partir</a:t>
            </a:r>
            <a:r>
              <a:rPr lang="en-US" altLang="pt-PT" sz="1800" dirty="0"/>
              <a:t> da </a:t>
            </a:r>
            <a:r>
              <a:rPr lang="en-US" altLang="pt-PT" sz="1800" dirty="0" err="1"/>
              <a:t>lista</a:t>
            </a:r>
            <a:r>
              <a:rPr lang="en-US" altLang="pt-PT" sz="1800" dirty="0"/>
              <a:t>                                                        </a:t>
            </a:r>
            <a:r>
              <a:rPr lang="en-US" altLang="pt-PT" sz="1800" dirty="0">
                <a:sym typeface="Wingdings" panose="05000000000000000000" pitchFamily="2" charset="2"/>
              </a:rPr>
              <a:t> </a:t>
            </a:r>
            <a:r>
              <a:rPr lang="en-GB" altLang="pt-PT" sz="1800" dirty="0" err="1" smtClean="0">
                <a:sym typeface="Wingdings" panose="05000000000000000000" pitchFamily="2" charset="2"/>
              </a:rPr>
              <a:t>N</a:t>
            </a:r>
            <a:r>
              <a:rPr lang="en-GB" altLang="pt-PT" sz="1800" dirty="0" err="1" smtClean="0"/>
              <a:t>ão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é </a:t>
            </a:r>
            <a:r>
              <a:rPr lang="en-GB" altLang="pt-PT" sz="1800" dirty="0" err="1"/>
              <a:t>possível</a:t>
            </a:r>
            <a:r>
              <a:rPr lang="en-GB" altLang="pt-PT" sz="1800" dirty="0"/>
              <a:t> </a:t>
            </a:r>
            <a:r>
              <a:rPr lang="en-US" altLang="pt-PT" sz="1800" dirty="0" err="1" smtClean="0">
                <a:sym typeface="Wingdings" panose="05000000000000000000" pitchFamily="2" charset="2"/>
              </a:rPr>
              <a:t>introduzir</a:t>
            </a:r>
            <a:r>
              <a:rPr lang="en-US" altLang="pt-PT" sz="1800" dirty="0" smtClean="0">
                <a:sym typeface="Wingdings" panose="05000000000000000000" pitchFamily="2" charset="2"/>
              </a:rPr>
              <a:t> um </a:t>
            </a:r>
            <a:r>
              <a:rPr lang="en-US" altLang="pt-PT" sz="1800" dirty="0" err="1" smtClean="0">
                <a:sym typeface="Wingdings" panose="05000000000000000000" pitchFamily="2" charset="2"/>
              </a:rPr>
              <a:t>número</a:t>
            </a:r>
            <a:r>
              <a:rPr lang="en-US" altLang="pt-PT" sz="1800" dirty="0" smtClean="0">
                <a:sym typeface="Wingdings" panose="05000000000000000000" pitchFamily="2" charset="2"/>
              </a:rPr>
              <a:t> de </a:t>
            </a:r>
            <a:r>
              <a:rPr lang="en-US" altLang="pt-PT" sz="1800" dirty="0" err="1" smtClean="0">
                <a:sym typeface="Wingdings" panose="05000000000000000000" pitchFamily="2" charset="2"/>
              </a:rPr>
              <a:t>estudo</a:t>
            </a:r>
            <a:r>
              <a:rPr lang="en-US" altLang="pt-PT" sz="1800" dirty="0" smtClean="0">
                <a:sym typeface="Wingdings" panose="05000000000000000000" pitchFamily="2" charset="2"/>
              </a:rPr>
              <a:t>, </a:t>
            </a:r>
            <a:r>
              <a:rPr lang="en-GB" altLang="pt-PT" sz="1800" dirty="0" err="1" smtClean="0"/>
              <a:t>digitando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neste</a:t>
            </a:r>
            <a:r>
              <a:rPr lang="en-GB" altLang="pt-PT" sz="1800" dirty="0" smtClean="0"/>
              <a:t> </a:t>
            </a:r>
            <a:r>
              <a:rPr lang="en-GB" altLang="pt-PT" sz="1800" dirty="0"/>
              <a:t>campo </a:t>
            </a:r>
            <a:r>
              <a:rPr lang="en-GB" altLang="pt-PT" sz="1800" dirty="0" smtClean="0"/>
              <a:t>(</a:t>
            </a:r>
            <a:r>
              <a:rPr lang="en-GB" altLang="pt-PT" sz="1800" dirty="0" err="1"/>
              <a:t>mensagem</a:t>
            </a:r>
            <a:r>
              <a:rPr lang="en-GB" altLang="pt-PT" sz="1800" dirty="0"/>
              <a:t> de </a:t>
            </a:r>
            <a:r>
              <a:rPr lang="en-GB" altLang="pt-PT" sz="1800" dirty="0" err="1"/>
              <a:t>erro</a:t>
            </a:r>
            <a:r>
              <a:rPr lang="en-GB" altLang="pt-PT" sz="1800" dirty="0"/>
              <a:t>)                                              </a:t>
            </a:r>
            <a:r>
              <a:rPr lang="en-GB" altLang="pt-PT" sz="180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GB" altLang="pt-PT" sz="1800" dirty="0">
                <a:solidFill>
                  <a:srgbClr val="FF0000"/>
                </a:solidFill>
              </a:rPr>
              <a:t> </a:t>
            </a:r>
            <a:r>
              <a:rPr lang="en-US" altLang="pt-PT" sz="1800" dirty="0">
                <a:solidFill>
                  <a:srgbClr val="FF0000"/>
                </a:solidFill>
              </a:rPr>
              <a:t>É </a:t>
            </a:r>
            <a:r>
              <a:rPr lang="en-US" altLang="pt-PT" sz="1800" dirty="0" err="1">
                <a:solidFill>
                  <a:srgbClr val="FF0000"/>
                </a:solidFill>
              </a:rPr>
              <a:t>muito</a:t>
            </a:r>
            <a:r>
              <a:rPr lang="en-US" altLang="pt-PT" sz="1800" dirty="0">
                <a:solidFill>
                  <a:srgbClr val="FF0000"/>
                </a:solidFill>
              </a:rPr>
              <a:t> </a:t>
            </a:r>
            <a:r>
              <a:rPr lang="en-US" altLang="pt-PT" sz="1800" dirty="0" err="1">
                <a:solidFill>
                  <a:srgbClr val="FF0000"/>
                </a:solidFill>
              </a:rPr>
              <a:t>importante</a:t>
            </a:r>
            <a:r>
              <a:rPr lang="en-US" altLang="pt-PT" sz="1800" dirty="0">
                <a:solidFill>
                  <a:srgbClr val="FF0000"/>
                </a:solidFill>
              </a:rPr>
              <a:t> que </a:t>
            </a:r>
            <a:r>
              <a:rPr lang="en-US" altLang="pt-PT" sz="1800" dirty="0" err="1" smtClean="0">
                <a:solidFill>
                  <a:srgbClr val="FF0000"/>
                </a:solidFill>
              </a:rPr>
              <a:t>seleccione</a:t>
            </a:r>
            <a:r>
              <a:rPr lang="en-US" altLang="pt-PT" sz="1800" dirty="0">
                <a:solidFill>
                  <a:srgbClr val="FF0000"/>
                </a:solidFill>
              </a:rPr>
              <a:t> o </a:t>
            </a:r>
            <a:r>
              <a:rPr lang="en-US" altLang="pt-PT" sz="1800" dirty="0" err="1">
                <a:solidFill>
                  <a:srgbClr val="FF0000"/>
                </a:solidFill>
              </a:rPr>
              <a:t>o</a:t>
            </a:r>
            <a:r>
              <a:rPr lang="en-US" altLang="pt-PT" sz="1800" dirty="0">
                <a:solidFill>
                  <a:srgbClr val="FF0000"/>
                </a:solidFill>
              </a:rPr>
              <a:t> </a:t>
            </a:r>
            <a:r>
              <a:rPr lang="en-US" altLang="pt-PT" sz="1800" dirty="0" err="1">
                <a:solidFill>
                  <a:srgbClr val="FF0000"/>
                </a:solidFill>
              </a:rPr>
              <a:t>código</a:t>
            </a:r>
            <a:r>
              <a:rPr lang="en-US" altLang="pt-PT" sz="1800" dirty="0">
                <a:solidFill>
                  <a:srgbClr val="FF0000"/>
                </a:solidFill>
              </a:rPr>
              <a:t> </a:t>
            </a:r>
            <a:r>
              <a:rPr lang="en-US" altLang="pt-PT" sz="1800" dirty="0" err="1">
                <a:solidFill>
                  <a:srgbClr val="FF0000"/>
                </a:solidFill>
              </a:rPr>
              <a:t>correcto</a:t>
            </a:r>
            <a:r>
              <a:rPr lang="en-US" altLang="pt-PT" sz="1800" dirty="0">
                <a:solidFill>
                  <a:srgbClr val="FF0000"/>
                </a:solidFill>
              </a:rPr>
              <a:t> </a:t>
            </a:r>
            <a:r>
              <a:rPr lang="en-US" altLang="pt-PT" sz="1800" dirty="0" smtClean="0">
                <a:solidFill>
                  <a:srgbClr val="FF0000"/>
                </a:solidFill>
              </a:rPr>
              <a:t>! </a:t>
            </a:r>
            <a:r>
              <a:rPr lang="en-US" altLang="pt-PT" sz="1800" dirty="0" smtClean="0"/>
              <a:t> </a:t>
            </a:r>
            <a:endParaRPr lang="en-GB" altLang="pt-PT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AutoNum type="arabicPeriod"/>
            </a:pPr>
            <a:r>
              <a:rPr lang="en-US" altLang="pt-PT" sz="1800" dirty="0" err="1" smtClean="0"/>
              <a:t>Íntroduza</a:t>
            </a:r>
            <a:r>
              <a:rPr lang="en-US" altLang="pt-PT" sz="1800" dirty="0" smtClean="0"/>
              <a:t> o </a:t>
            </a:r>
            <a:r>
              <a:rPr lang="en-US" altLang="pt-PT" sz="1800" dirty="0" err="1" smtClean="0"/>
              <a:t>nome</a:t>
            </a:r>
            <a:r>
              <a:rPr lang="en-US" altLang="pt-PT" sz="1800" dirty="0" smtClean="0"/>
              <a:t> da </a:t>
            </a:r>
            <a:r>
              <a:rPr lang="en-US" altLang="pt-PT" sz="1800" dirty="0" err="1" smtClean="0"/>
              <a:t>sua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Unidade</a:t>
            </a:r>
            <a:endParaRPr lang="en-US" altLang="pt-PT" sz="1800" dirty="0" smtClean="0"/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pt-PT" sz="1800" dirty="0">
                <a:sym typeface="Wingdings" panose="05000000000000000000" pitchFamily="2" charset="2"/>
              </a:rPr>
              <a:t>	</a:t>
            </a:r>
            <a:r>
              <a:rPr lang="en-GB" altLang="pt-PT" sz="1800" dirty="0" smtClean="0">
                <a:sym typeface="Wingdings" panose="05000000000000000000" pitchFamily="2" charset="2"/>
              </a:rPr>
              <a:t> </a:t>
            </a:r>
            <a:r>
              <a:rPr lang="en-GB" altLang="pt-PT" sz="1800" dirty="0"/>
              <a:t>Use </a:t>
            </a:r>
            <a:r>
              <a:rPr lang="en-GB" altLang="pt-PT" sz="1800" dirty="0" err="1"/>
              <a:t>apenas</a:t>
            </a:r>
            <a:r>
              <a:rPr lang="en-GB" altLang="pt-PT" sz="1800" dirty="0"/>
              <a:t> </a:t>
            </a:r>
            <a:r>
              <a:rPr lang="en-GB" altLang="pt-PT" sz="1800" dirty="0" err="1"/>
              <a:t>letras</a:t>
            </a:r>
            <a:r>
              <a:rPr lang="en-GB" altLang="pt-PT" sz="1800" dirty="0"/>
              <a:t>, </a:t>
            </a:r>
            <a:r>
              <a:rPr lang="en-GB" altLang="pt-PT" sz="1800" dirty="0" err="1" smtClean="0"/>
              <a:t>não</a:t>
            </a:r>
            <a:r>
              <a:rPr lang="en-GB" altLang="pt-PT" sz="1800" dirty="0" smtClean="0"/>
              <a:t> </a:t>
            </a:r>
            <a:r>
              <a:rPr lang="en-GB" altLang="pt-PT" sz="1800" dirty="0" err="1" smtClean="0"/>
              <a:t>símbolos</a:t>
            </a:r>
            <a:r>
              <a:rPr lang="en-GB" altLang="pt-PT" sz="1800" dirty="0"/>
              <a:t>!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AutoNum type="arabicPeriod"/>
            </a:pPr>
            <a:r>
              <a:rPr lang="en-US" altLang="pt-PT" sz="1800" dirty="0" err="1"/>
              <a:t>Escolher</a:t>
            </a:r>
            <a:r>
              <a:rPr lang="en-US" altLang="pt-PT" sz="1800" dirty="0"/>
              <a:t> o </a:t>
            </a:r>
            <a:r>
              <a:rPr lang="en-US" altLang="pt-PT" sz="1800" dirty="0" err="1"/>
              <a:t>dia</a:t>
            </a:r>
            <a:r>
              <a:rPr lang="en-US" altLang="pt-PT" sz="1800" dirty="0"/>
              <a:t>, </a:t>
            </a:r>
            <a:r>
              <a:rPr lang="en-US" altLang="pt-PT" sz="1800" dirty="0" err="1" smtClean="0"/>
              <a:t>em</a:t>
            </a:r>
            <a:r>
              <a:rPr lang="en-US" altLang="pt-PT" sz="1800" dirty="0" smtClean="0"/>
              <a:t> que o </a:t>
            </a:r>
            <a:r>
              <a:rPr lang="en-US" altLang="pt-PT" sz="1800" dirty="0" err="1" smtClean="0"/>
              <a:t>estudo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foi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realizado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na</a:t>
            </a:r>
            <a:r>
              <a:rPr lang="en-US" altLang="pt-PT" sz="1800" dirty="0" smtClean="0"/>
              <a:t> </a:t>
            </a:r>
            <a:r>
              <a:rPr lang="en-US" altLang="pt-PT" sz="1800" dirty="0" err="1"/>
              <a:t>s</a:t>
            </a:r>
            <a:r>
              <a:rPr lang="en-US" altLang="pt-PT" sz="1800" dirty="0" err="1" smtClean="0"/>
              <a:t>ua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unidade</a:t>
            </a:r>
            <a:endParaRPr lang="en-GB" altLang="pt-PT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AutoNum type="arabicPeriod"/>
            </a:pPr>
            <a:r>
              <a:rPr lang="en-US" altLang="pt-PT" sz="1800" dirty="0"/>
              <a:t>Clique no </a:t>
            </a:r>
            <a:r>
              <a:rPr lang="en-US" altLang="ja-JP" sz="1800" dirty="0" err="1" smtClean="0"/>
              <a:t>botão</a:t>
            </a:r>
            <a:r>
              <a:rPr lang="en-US" altLang="ja-JP" sz="1800" dirty="0" smtClean="0"/>
              <a:t> </a:t>
            </a:r>
            <a:r>
              <a:rPr lang="ja-JP" altLang="en-US" sz="1800" dirty="0"/>
              <a:t>"</a:t>
            </a:r>
            <a:r>
              <a:rPr lang="en-US" altLang="ja-JP" sz="1800" dirty="0" err="1"/>
              <a:t>Aceitar</a:t>
            </a:r>
            <a:r>
              <a:rPr lang="ja-JP" altLang="en-US" sz="1800" dirty="0"/>
              <a:t>"</a:t>
            </a:r>
            <a:endParaRPr lang="en-GB" altLang="ja-JP" sz="1800" dirty="0"/>
          </a:p>
        </p:txBody>
      </p:sp>
      <p:pic>
        <p:nvPicPr>
          <p:cNvPr id="133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2425"/>
            <a:ext cx="381317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323850" y="5140325"/>
            <a:ext cx="8526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 sz="1800" dirty="0"/>
              <a:t>O </a:t>
            </a:r>
            <a:r>
              <a:rPr lang="en-US" altLang="pt-PT" sz="1800" dirty="0" err="1"/>
              <a:t>nome</a:t>
            </a:r>
            <a:r>
              <a:rPr lang="en-US" altLang="pt-PT" sz="1800" dirty="0"/>
              <a:t> </a:t>
            </a:r>
            <a:r>
              <a:rPr lang="en-US" altLang="pt-PT" sz="1800" dirty="0" smtClean="0"/>
              <a:t>e </a:t>
            </a:r>
            <a:r>
              <a:rPr lang="en-US" altLang="pt-PT" sz="1800" dirty="0" err="1" smtClean="0"/>
              <a:t>número</a:t>
            </a:r>
            <a:r>
              <a:rPr lang="en-US" altLang="pt-PT" sz="1800" dirty="0" smtClean="0"/>
              <a:t> da </a:t>
            </a:r>
            <a:r>
              <a:rPr lang="en-US" altLang="pt-PT" sz="1800" dirty="0" err="1" smtClean="0"/>
              <a:t>sua</a:t>
            </a:r>
            <a:r>
              <a:rPr lang="en-US" altLang="pt-PT" sz="1800" dirty="0" smtClean="0"/>
              <a:t> </a:t>
            </a:r>
            <a:r>
              <a:rPr lang="en-US" altLang="pt-PT" sz="1800" dirty="0" err="1" smtClean="0"/>
              <a:t>unidade</a:t>
            </a:r>
            <a:r>
              <a:rPr lang="en-US" altLang="pt-PT" sz="1800" dirty="0" smtClean="0"/>
              <a:t> (ID), </a:t>
            </a:r>
            <a:r>
              <a:rPr lang="en-US" altLang="pt-PT" sz="1800" dirty="0" err="1"/>
              <a:t>bem</a:t>
            </a:r>
            <a:r>
              <a:rPr lang="en-US" altLang="pt-PT" sz="1800" dirty="0"/>
              <a:t> </a:t>
            </a:r>
            <a:r>
              <a:rPr lang="en-US" altLang="pt-PT" sz="1800" dirty="0" err="1"/>
              <a:t>como</a:t>
            </a:r>
            <a:r>
              <a:rPr lang="en-US" altLang="pt-PT" sz="1800" dirty="0"/>
              <a:t> o </a:t>
            </a:r>
            <a:r>
              <a:rPr lang="en-US" altLang="pt-PT" sz="1800" dirty="0" err="1"/>
              <a:t>seu</a:t>
            </a:r>
            <a:r>
              <a:rPr lang="en-US" altLang="pt-PT" sz="1800" dirty="0"/>
              <a:t> </a:t>
            </a:r>
            <a:r>
              <a:rPr lang="en-US" altLang="pt-PT" sz="1800" dirty="0" err="1"/>
              <a:t>país</a:t>
            </a:r>
            <a:r>
              <a:rPr lang="en-US" altLang="pt-PT" sz="1800" dirty="0"/>
              <a:t> </a:t>
            </a:r>
            <a:r>
              <a:rPr lang="en-US" altLang="pt-PT" sz="1800" dirty="0" err="1"/>
              <a:t>irá</a:t>
            </a:r>
            <a:r>
              <a:rPr lang="en-US" altLang="pt-PT" sz="1800" dirty="0"/>
              <a:t> </a:t>
            </a:r>
            <a:r>
              <a:rPr lang="en-US" altLang="pt-PT" sz="1800" dirty="0" err="1"/>
              <a:t>aparecer</a:t>
            </a:r>
            <a:r>
              <a:rPr lang="en-US" altLang="pt-PT" sz="1800" dirty="0"/>
              <a:t> no canto inferior </a:t>
            </a:r>
            <a:r>
              <a:rPr lang="en-US" altLang="pt-PT" sz="1800" dirty="0" err="1"/>
              <a:t>esquerdo</a:t>
            </a:r>
            <a:r>
              <a:rPr lang="en-US" altLang="pt-PT" sz="1800" dirty="0"/>
              <a:t> da </a:t>
            </a:r>
            <a:r>
              <a:rPr lang="en-US" altLang="pt-PT" sz="1800" dirty="0" err="1"/>
              <a:t>janela</a:t>
            </a:r>
            <a:r>
              <a:rPr lang="en-US" altLang="pt-PT" sz="1800" dirty="0"/>
              <a:t> do </a:t>
            </a:r>
            <a:r>
              <a:rPr lang="en-US" altLang="pt-PT" sz="1800" dirty="0" err="1"/>
              <a:t>aplicativo</a:t>
            </a:r>
            <a:endParaRPr lang="en-GB" altLang="pt-PT" sz="1800" dirty="0"/>
          </a:p>
        </p:txBody>
      </p:sp>
      <p:pic>
        <p:nvPicPr>
          <p:cNvPr id="1331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5786438"/>
            <a:ext cx="64690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320FB60912A14DBF4731ED840108E1" ma:contentTypeVersion="0" ma:contentTypeDescription="Create a new document." ma:contentTypeScope="" ma:versionID="62aaa23bafe049ae5061a530593fcb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4FA798-54BA-403C-841E-D80CB2E50C01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5F5D320-FD35-4DA4-8400-B705DE05DB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07E3A9-9FEF-424F-ACDA-F34E8DD5C0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4720</TotalTime>
  <Words>1191</Words>
  <Application>Microsoft Office PowerPoint</Application>
  <PresentationFormat>Apresentação no Ecrã (4:3)</PresentationFormat>
  <Paragraphs>230</Paragraphs>
  <Slides>26</Slides>
  <Notes>25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Batang</vt:lpstr>
      <vt:lpstr>Calibri</vt:lpstr>
      <vt:lpstr>Tahoma</vt:lpstr>
      <vt:lpstr>Times New Roman</vt:lpstr>
      <vt:lpstr>Wingdings</vt:lpstr>
      <vt:lpstr>1_ECDC_PowerPoint_Template_2009_rev_1_4_MSO_2007</vt:lpstr>
      <vt:lpstr>Aula 8</vt:lpstr>
      <vt:lpstr>OBJETIVOS palestra</vt:lpstr>
      <vt:lpstr>PRÉ-REQUISITOS</vt:lpstr>
      <vt:lpstr>HALT-3 SOFTWARE</vt:lpstr>
      <vt:lpstr>Instalação Software</vt:lpstr>
      <vt:lpstr>Extraindo a APLICAÇÃO</vt:lpstr>
      <vt:lpstr>Extraindo a APLICAÇÃO</vt:lpstr>
      <vt:lpstr>Software HALT 3</vt:lpstr>
      <vt:lpstr>Software HALT 3</vt:lpstr>
      <vt:lpstr>Software HALT 3</vt:lpstr>
      <vt:lpstr>Funções do aplicativo HALT 3</vt:lpstr>
      <vt:lpstr>3. Introdução - dados institucionais </vt:lpstr>
      <vt:lpstr>POSSIBILIDADES de RESPOSTA</vt:lpstr>
      <vt:lpstr>4. Inserção de dados -  Residente</vt:lpstr>
      <vt:lpstr>4. Inserção de dados Residente</vt:lpstr>
      <vt:lpstr>4. Inserção de dados Residente</vt:lpstr>
      <vt:lpstr>4. Inserção de dados -  Residente</vt:lpstr>
      <vt:lpstr>4. Inserção de Dados Residentes</vt:lpstr>
      <vt:lpstr>4. Inserção de dados Residente</vt:lpstr>
      <vt:lpstr>4. Inserção de dados Residente</vt:lpstr>
      <vt:lpstr>4. Inserção de dados Residentes</vt:lpstr>
      <vt:lpstr>4. Inserção de dados Residentes</vt:lpstr>
      <vt:lpstr>4. Inserção de dados Residentes</vt:lpstr>
      <vt:lpstr>5. Gerar o Relatório </vt:lpstr>
      <vt:lpstr>6. Exportar os dados HALT</vt:lpstr>
      <vt:lpstr>QUESTÕES?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participation in HALT-2</dc:title>
  <dc:creator>David Daly</dc:creator>
  <cp:lastModifiedBy>Ana Paula Gonçalves Cruz Aguiar</cp:lastModifiedBy>
  <cp:revision>235</cp:revision>
  <cp:lastPrinted>2012-11-14T09:46:04Z</cp:lastPrinted>
  <dcterms:created xsi:type="dcterms:W3CDTF">2012-05-01T19:22:00Z</dcterms:created>
  <dcterms:modified xsi:type="dcterms:W3CDTF">2017-07-04T14:59:54Z</dcterms:modified>
</cp:coreProperties>
</file>